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69"/>
  </p:notesMasterIdLst>
  <p:sldIdLst>
    <p:sldId id="265" r:id="rId2"/>
    <p:sldId id="267" r:id="rId3"/>
    <p:sldId id="263" r:id="rId4"/>
    <p:sldId id="280" r:id="rId5"/>
    <p:sldId id="276" r:id="rId6"/>
    <p:sldId id="282" r:id="rId7"/>
    <p:sldId id="287" r:id="rId8"/>
    <p:sldId id="289" r:id="rId9"/>
    <p:sldId id="290" r:id="rId10"/>
    <p:sldId id="298" r:id="rId11"/>
    <p:sldId id="293" r:id="rId12"/>
    <p:sldId id="294" r:id="rId13"/>
    <p:sldId id="311" r:id="rId14"/>
    <p:sldId id="312" r:id="rId15"/>
    <p:sldId id="286" r:id="rId16"/>
    <p:sldId id="299" r:id="rId17"/>
    <p:sldId id="319" r:id="rId18"/>
    <p:sldId id="320" r:id="rId19"/>
    <p:sldId id="304" r:id="rId20"/>
    <p:sldId id="313" r:id="rId21"/>
    <p:sldId id="314" r:id="rId22"/>
    <p:sldId id="315" r:id="rId23"/>
    <p:sldId id="316" r:id="rId24"/>
    <p:sldId id="317" r:id="rId25"/>
    <p:sldId id="279" r:id="rId26"/>
    <p:sldId id="300" r:id="rId27"/>
    <p:sldId id="301" r:id="rId28"/>
    <p:sldId id="307" r:id="rId29"/>
    <p:sldId id="308" r:id="rId30"/>
    <p:sldId id="309" r:id="rId31"/>
    <p:sldId id="310" r:id="rId32"/>
    <p:sldId id="302" r:id="rId33"/>
    <p:sldId id="303" r:id="rId34"/>
    <p:sldId id="277" r:id="rId35"/>
    <p:sldId id="321" r:id="rId36"/>
    <p:sldId id="323" r:id="rId37"/>
    <p:sldId id="341"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278" r:id="rId52"/>
    <p:sldId id="322" r:id="rId53"/>
    <p:sldId id="342" r:id="rId54"/>
    <p:sldId id="343" r:id="rId55"/>
    <p:sldId id="344" r:id="rId56"/>
    <p:sldId id="346" r:id="rId57"/>
    <p:sldId id="347" r:id="rId58"/>
    <p:sldId id="345" r:id="rId59"/>
    <p:sldId id="348" r:id="rId60"/>
    <p:sldId id="340" r:id="rId61"/>
    <p:sldId id="349" r:id="rId62"/>
    <p:sldId id="350" r:id="rId63"/>
    <p:sldId id="351" r:id="rId64"/>
    <p:sldId id="352" r:id="rId65"/>
    <p:sldId id="354" r:id="rId66"/>
    <p:sldId id="353" r:id="rId67"/>
    <p:sldId id="285"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EE50343-1038-7640-A306-237A98A00311}">
          <p14:sldIdLst>
            <p14:sldId id="265"/>
            <p14:sldId id="267"/>
            <p14:sldId id="263"/>
          </p14:sldIdLst>
        </p14:section>
        <p14:section name="摘要部分" id="{2CFEA116-0A69-8940-ABB5-8445C6837225}">
          <p14:sldIdLst>
            <p14:sldId id="280"/>
          </p14:sldIdLst>
        </p14:section>
        <p14:section name="第 1 节" id="{0F6ADE57-7F5E-E444-8E83-E8793F19B6C1}">
          <p14:sldIdLst>
            <p14:sldId id="276"/>
            <p14:sldId id="282"/>
            <p14:sldId id="287"/>
            <p14:sldId id="289"/>
            <p14:sldId id="290"/>
            <p14:sldId id="298"/>
            <p14:sldId id="293"/>
            <p14:sldId id="294"/>
            <p14:sldId id="311"/>
            <p14:sldId id="312"/>
            <p14:sldId id="286"/>
            <p14:sldId id="299"/>
            <p14:sldId id="319"/>
            <p14:sldId id="320"/>
            <p14:sldId id="304"/>
            <p14:sldId id="313"/>
            <p14:sldId id="314"/>
            <p14:sldId id="315"/>
            <p14:sldId id="316"/>
            <p14:sldId id="317"/>
          </p14:sldIdLst>
        </p14:section>
        <p14:section name="第 2 节" id="{0F6256BD-58A7-404A-AB6B-E0EF24B852DB}">
          <p14:sldIdLst>
            <p14:sldId id="279"/>
            <p14:sldId id="300"/>
            <p14:sldId id="301"/>
            <p14:sldId id="307"/>
            <p14:sldId id="308"/>
            <p14:sldId id="309"/>
            <p14:sldId id="310"/>
            <p14:sldId id="302"/>
            <p14:sldId id="303"/>
          </p14:sldIdLst>
        </p14:section>
        <p14:section name="第 3 节" id="{21E1FB56-7113-4943-8F19-CEA06BB063E4}">
          <p14:sldIdLst>
            <p14:sldId id="277"/>
            <p14:sldId id="321"/>
            <p14:sldId id="323"/>
            <p14:sldId id="341"/>
            <p14:sldId id="324"/>
            <p14:sldId id="325"/>
            <p14:sldId id="326"/>
            <p14:sldId id="327"/>
            <p14:sldId id="328"/>
            <p14:sldId id="329"/>
            <p14:sldId id="330"/>
            <p14:sldId id="331"/>
            <p14:sldId id="332"/>
            <p14:sldId id="333"/>
            <p14:sldId id="334"/>
            <p14:sldId id="335"/>
            <p14:sldId id="336"/>
          </p14:sldIdLst>
        </p14:section>
        <p14:section name="第 4 节" id="{5FA8A4F9-F144-594E-8295-BC70902A1DD7}">
          <p14:sldIdLst>
            <p14:sldId id="278"/>
            <p14:sldId id="322"/>
            <p14:sldId id="342"/>
            <p14:sldId id="343"/>
            <p14:sldId id="344"/>
            <p14:sldId id="346"/>
            <p14:sldId id="347"/>
            <p14:sldId id="345"/>
            <p14:sldId id="348"/>
            <p14:sldId id="340"/>
            <p14:sldId id="349"/>
            <p14:sldId id="350"/>
            <p14:sldId id="351"/>
            <p14:sldId id="352"/>
            <p14:sldId id="354"/>
            <p14:sldId id="353"/>
          </p14:sldIdLst>
        </p14:section>
        <p14:section name="无标题节" id="{23FDFF45-C0AF-934C-A3CF-46A61270987E}">
          <p14:sldIdLst>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1"/>
    <p:restoredTop sz="91599"/>
  </p:normalViewPr>
  <p:slideViewPr>
    <p:cSldViewPr snapToGrid="0" snapToObjects="1">
      <p:cViewPr>
        <p:scale>
          <a:sx n="99" d="100"/>
          <a:sy n="99" d="100"/>
        </p:scale>
        <p:origin x="920"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80D544-FDF8-6644-BE70-60F497C08503}" type="doc">
      <dgm:prSet loTypeId="urn:microsoft.com/office/officeart/2005/8/layout/hProcess11" loCatId="process" qsTypeId="urn:microsoft.com/office/officeart/2005/8/quickstyle/simple1" qsCatId="simple" csTypeId="urn:microsoft.com/office/officeart/2005/8/colors/colorful1" csCatId="colorful"/>
      <dgm:spPr/>
      <dgm:t>
        <a:bodyPr/>
        <a:lstStyle/>
        <a:p>
          <a:endParaRPr lang="zh-CN" altLang="en-US"/>
        </a:p>
      </dgm:t>
    </dgm:pt>
    <dgm:pt modelId="{A91FBF84-0AFE-4346-A614-50DDB8E8BF26}">
      <dgm:prSet/>
      <dgm:spPr/>
      <dgm:t>
        <a:bodyPr/>
        <a:lstStyle/>
        <a:p>
          <a:r>
            <a:rPr lang="en-US"/>
            <a:t>Read data from lab dataset.</a:t>
          </a:r>
          <a:endParaRPr lang="zh-CN"/>
        </a:p>
      </dgm:t>
    </dgm:pt>
    <dgm:pt modelId="{B05208D7-26AA-DB46-A17C-789DA6A7F4A1}" type="parTrans" cxnId="{3B98FA5D-D24A-B648-8482-2499E5F85DD0}">
      <dgm:prSet/>
      <dgm:spPr/>
      <dgm:t>
        <a:bodyPr/>
        <a:lstStyle/>
        <a:p>
          <a:endParaRPr lang="zh-CN" altLang="en-US"/>
        </a:p>
      </dgm:t>
    </dgm:pt>
    <dgm:pt modelId="{4208EBDF-0F08-AE49-8856-1C80794D5FEF}" type="sibTrans" cxnId="{3B98FA5D-D24A-B648-8482-2499E5F85DD0}">
      <dgm:prSet/>
      <dgm:spPr/>
      <dgm:t>
        <a:bodyPr/>
        <a:lstStyle/>
        <a:p>
          <a:endParaRPr lang="zh-CN" altLang="en-US"/>
        </a:p>
      </dgm:t>
    </dgm:pt>
    <dgm:pt modelId="{E499C675-516B-3D45-9D84-FABAB60FFB71}">
      <dgm:prSet/>
      <dgm:spPr/>
      <dgm:t>
        <a:bodyPr/>
        <a:lstStyle/>
        <a:p>
          <a:r>
            <a:rPr lang="en-US"/>
            <a:t>Distinguish between entities.</a:t>
          </a:r>
          <a:endParaRPr lang="zh-CN"/>
        </a:p>
      </dgm:t>
    </dgm:pt>
    <dgm:pt modelId="{35767885-7FCA-414A-A5FE-1CE9AF995D0D}" type="parTrans" cxnId="{1A2A1C27-70AD-7246-904E-9CCF46012D6B}">
      <dgm:prSet/>
      <dgm:spPr/>
      <dgm:t>
        <a:bodyPr/>
        <a:lstStyle/>
        <a:p>
          <a:endParaRPr lang="zh-CN" altLang="en-US"/>
        </a:p>
      </dgm:t>
    </dgm:pt>
    <dgm:pt modelId="{190CD357-FBEA-B14E-B9B2-AD405808E2DE}" type="sibTrans" cxnId="{1A2A1C27-70AD-7246-904E-9CCF46012D6B}">
      <dgm:prSet/>
      <dgm:spPr/>
      <dgm:t>
        <a:bodyPr/>
        <a:lstStyle/>
        <a:p>
          <a:endParaRPr lang="zh-CN" altLang="en-US"/>
        </a:p>
      </dgm:t>
    </dgm:pt>
    <dgm:pt modelId="{DE0987E6-1FA7-5E4A-9496-D442FD52F75A}">
      <dgm:prSet/>
      <dgm:spPr/>
      <dgm:t>
        <a:bodyPr/>
        <a:lstStyle/>
        <a:p>
          <a:r>
            <a:rPr lang="en-US"/>
            <a:t>operation and maintenance entities: entityType</a:t>
          </a:r>
          <a:endParaRPr lang="zh-CN"/>
        </a:p>
      </dgm:t>
    </dgm:pt>
    <dgm:pt modelId="{CB6B0D13-0DF8-2545-B2C4-DDCE4E87B659}" type="parTrans" cxnId="{637FB2EB-BB77-1648-B3C2-3162EDD72490}">
      <dgm:prSet/>
      <dgm:spPr/>
      <dgm:t>
        <a:bodyPr/>
        <a:lstStyle/>
        <a:p>
          <a:endParaRPr lang="zh-CN" altLang="en-US"/>
        </a:p>
      </dgm:t>
    </dgm:pt>
    <dgm:pt modelId="{F0A58FF0-1710-7E49-A7D1-E206F3C17DEF}" type="sibTrans" cxnId="{637FB2EB-BB77-1648-B3C2-3162EDD72490}">
      <dgm:prSet/>
      <dgm:spPr/>
      <dgm:t>
        <a:bodyPr/>
        <a:lstStyle/>
        <a:p>
          <a:endParaRPr lang="zh-CN" altLang="en-US"/>
        </a:p>
      </dgm:t>
    </dgm:pt>
    <dgm:pt modelId="{97355686-208A-8546-8408-CA09CFF7DD5F}">
      <dgm:prSet/>
      <dgm:spPr/>
      <dgm:t>
        <a:bodyPr/>
        <a:lstStyle/>
        <a:p>
          <a:r>
            <a:rPr lang="en-US"/>
            <a:t>state information corresponding to these operation and maintenance entities: StatusInformation</a:t>
          </a:r>
          <a:endParaRPr lang="zh-CN"/>
        </a:p>
      </dgm:t>
    </dgm:pt>
    <dgm:pt modelId="{8D53CA87-52F4-484E-980A-B3F2816B8628}" type="parTrans" cxnId="{6A7B4F3B-EE9C-024A-9C3F-2D1E579BC18A}">
      <dgm:prSet/>
      <dgm:spPr/>
      <dgm:t>
        <a:bodyPr/>
        <a:lstStyle/>
        <a:p>
          <a:endParaRPr lang="zh-CN" altLang="en-US"/>
        </a:p>
      </dgm:t>
    </dgm:pt>
    <dgm:pt modelId="{FC0E443C-C79E-5442-8476-3FCD561A7F17}" type="sibTrans" cxnId="{6A7B4F3B-EE9C-024A-9C3F-2D1E579BC18A}">
      <dgm:prSet/>
      <dgm:spPr/>
      <dgm:t>
        <a:bodyPr/>
        <a:lstStyle/>
        <a:p>
          <a:endParaRPr lang="zh-CN" altLang="en-US"/>
        </a:p>
      </dgm:t>
    </dgm:pt>
    <dgm:pt modelId="{432F3576-FDFB-F744-9A5D-6273E70F8EBE}">
      <dgm:prSet/>
      <dgm:spPr/>
      <dgm:t>
        <a:bodyPr/>
        <a:lstStyle/>
        <a:p>
          <a:r>
            <a:rPr lang="en-US"/>
            <a:t>Set the corresponding map for each entity and relationship.</a:t>
          </a:r>
          <a:endParaRPr lang="zh-CN"/>
        </a:p>
      </dgm:t>
    </dgm:pt>
    <dgm:pt modelId="{C8A5AF5E-EE9A-6046-9B92-49C27E6478B1}" type="parTrans" cxnId="{08ED12EC-B416-0B41-88D5-3760544B3177}">
      <dgm:prSet/>
      <dgm:spPr/>
      <dgm:t>
        <a:bodyPr/>
        <a:lstStyle/>
        <a:p>
          <a:endParaRPr lang="zh-CN" altLang="en-US"/>
        </a:p>
      </dgm:t>
    </dgm:pt>
    <dgm:pt modelId="{113B58E0-2DB0-974D-874C-8F1C7D9A20DF}" type="sibTrans" cxnId="{08ED12EC-B416-0B41-88D5-3760544B3177}">
      <dgm:prSet/>
      <dgm:spPr/>
      <dgm:t>
        <a:bodyPr/>
        <a:lstStyle/>
        <a:p>
          <a:endParaRPr lang="zh-CN" altLang="en-US"/>
        </a:p>
      </dgm:t>
    </dgm:pt>
    <dgm:pt modelId="{457BB2EB-AC7A-4549-9393-53DFF26CB364}">
      <dgm:prSet/>
      <dgm:spPr/>
      <dgm:t>
        <a:bodyPr/>
        <a:lstStyle/>
        <a:p>
          <a:r>
            <a:rPr lang="en-US"/>
            <a:t>Refactor prefix.</a:t>
          </a:r>
          <a:endParaRPr lang="zh-CN"/>
        </a:p>
      </dgm:t>
    </dgm:pt>
    <dgm:pt modelId="{E8AABA73-7A22-EA4F-9A39-7ACC8E484D07}" type="parTrans" cxnId="{CF541E14-9CA0-8549-9E48-B00AC2A25436}">
      <dgm:prSet/>
      <dgm:spPr/>
      <dgm:t>
        <a:bodyPr/>
        <a:lstStyle/>
        <a:p>
          <a:endParaRPr lang="zh-CN" altLang="en-US"/>
        </a:p>
      </dgm:t>
    </dgm:pt>
    <dgm:pt modelId="{6077EEB3-CBB0-8E40-A628-8C1957938F0D}" type="sibTrans" cxnId="{CF541E14-9CA0-8549-9E48-B00AC2A25436}">
      <dgm:prSet/>
      <dgm:spPr/>
      <dgm:t>
        <a:bodyPr/>
        <a:lstStyle/>
        <a:p>
          <a:endParaRPr lang="zh-CN" altLang="en-US"/>
        </a:p>
      </dgm:t>
    </dgm:pt>
    <dgm:pt modelId="{614EA24D-1EE9-2A46-AC8F-E07FDC52470E}">
      <dgm:prSet/>
      <dgm:spPr/>
      <dgm:t>
        <a:bodyPr/>
        <a:lstStyle/>
        <a:p>
          <a:r>
            <a:rPr lang="en-US"/>
            <a:t>Refactor class.</a:t>
          </a:r>
          <a:endParaRPr lang="zh-CN"/>
        </a:p>
      </dgm:t>
    </dgm:pt>
    <dgm:pt modelId="{2D5CBE7E-4A94-3248-97F9-A851660687FC}" type="parTrans" cxnId="{FADBA4D3-FF83-884A-80E8-4FF91B4D1BAF}">
      <dgm:prSet/>
      <dgm:spPr/>
      <dgm:t>
        <a:bodyPr/>
        <a:lstStyle/>
        <a:p>
          <a:endParaRPr lang="zh-CN" altLang="en-US"/>
        </a:p>
      </dgm:t>
    </dgm:pt>
    <dgm:pt modelId="{AA827A34-D926-374E-809A-1CA036D32302}" type="sibTrans" cxnId="{FADBA4D3-FF83-884A-80E8-4FF91B4D1BAF}">
      <dgm:prSet/>
      <dgm:spPr/>
      <dgm:t>
        <a:bodyPr/>
        <a:lstStyle/>
        <a:p>
          <a:endParaRPr lang="zh-CN" altLang="en-US"/>
        </a:p>
      </dgm:t>
    </dgm:pt>
    <dgm:pt modelId="{60238D4F-7AEB-BD40-96D0-4825EF767457}">
      <dgm:prSet/>
      <dgm:spPr/>
      <dgm:t>
        <a:bodyPr/>
        <a:lstStyle/>
        <a:p>
          <a:r>
            <a:rPr lang="en-US"/>
            <a:t>Refactor property.</a:t>
          </a:r>
          <a:endParaRPr lang="zh-CN"/>
        </a:p>
      </dgm:t>
    </dgm:pt>
    <dgm:pt modelId="{E62AAD6C-7393-1640-9533-22C594A14D70}" type="parTrans" cxnId="{DF5E0D49-5D9D-DB41-BC18-59A0F37F89CF}">
      <dgm:prSet/>
      <dgm:spPr/>
      <dgm:t>
        <a:bodyPr/>
        <a:lstStyle/>
        <a:p>
          <a:endParaRPr lang="zh-CN" altLang="en-US"/>
        </a:p>
      </dgm:t>
    </dgm:pt>
    <dgm:pt modelId="{8A6F1ACA-BEE2-7140-BF29-DD900DD18A9D}" type="sibTrans" cxnId="{DF5E0D49-5D9D-DB41-BC18-59A0F37F89CF}">
      <dgm:prSet/>
      <dgm:spPr/>
      <dgm:t>
        <a:bodyPr/>
        <a:lstStyle/>
        <a:p>
          <a:endParaRPr lang="zh-CN" altLang="en-US"/>
        </a:p>
      </dgm:t>
    </dgm:pt>
    <dgm:pt modelId="{F23A7435-E16E-054D-8E96-C300766CE95E}">
      <dgm:prSet/>
      <dgm:spPr/>
      <dgm:t>
        <a:bodyPr/>
        <a:lstStyle/>
        <a:p>
          <a:r>
            <a:rPr lang="en-US"/>
            <a:t>Refactor relation.</a:t>
          </a:r>
          <a:endParaRPr lang="zh-CN"/>
        </a:p>
      </dgm:t>
    </dgm:pt>
    <dgm:pt modelId="{8FBE10DF-A0D7-4C42-90BC-7337AC73AE25}" type="parTrans" cxnId="{387133A5-F357-294F-8343-069143950584}">
      <dgm:prSet/>
      <dgm:spPr/>
      <dgm:t>
        <a:bodyPr/>
        <a:lstStyle/>
        <a:p>
          <a:endParaRPr lang="zh-CN" altLang="en-US"/>
        </a:p>
      </dgm:t>
    </dgm:pt>
    <dgm:pt modelId="{E6BF435A-1857-374B-A44F-DB2704BCE837}" type="sibTrans" cxnId="{387133A5-F357-294F-8343-069143950584}">
      <dgm:prSet/>
      <dgm:spPr/>
      <dgm:t>
        <a:bodyPr/>
        <a:lstStyle/>
        <a:p>
          <a:endParaRPr lang="zh-CN" altLang="en-US"/>
        </a:p>
      </dgm:t>
    </dgm:pt>
    <dgm:pt modelId="{9008668D-5853-E042-8345-2E9D0AB366BF}">
      <dgm:prSet/>
      <dgm:spPr/>
      <dgm:t>
        <a:bodyPr/>
        <a:lstStyle/>
        <a:p>
          <a:r>
            <a:rPr lang="en-US"/>
            <a:t>Refactor event.</a:t>
          </a:r>
          <a:endParaRPr lang="zh-CN"/>
        </a:p>
      </dgm:t>
    </dgm:pt>
    <dgm:pt modelId="{73131EB3-215C-7745-9049-40E50F17F24D}" type="parTrans" cxnId="{17417BDA-8F1E-E54D-AEAA-389DC0FA7A79}">
      <dgm:prSet/>
      <dgm:spPr/>
      <dgm:t>
        <a:bodyPr/>
        <a:lstStyle/>
        <a:p>
          <a:endParaRPr lang="zh-CN" altLang="en-US"/>
        </a:p>
      </dgm:t>
    </dgm:pt>
    <dgm:pt modelId="{A680FFC6-6F3D-0A43-9FC8-2276264DA550}" type="sibTrans" cxnId="{17417BDA-8F1E-E54D-AEAA-389DC0FA7A79}">
      <dgm:prSet/>
      <dgm:spPr/>
      <dgm:t>
        <a:bodyPr/>
        <a:lstStyle/>
        <a:p>
          <a:endParaRPr lang="zh-CN" altLang="en-US"/>
        </a:p>
      </dgm:t>
    </dgm:pt>
    <dgm:pt modelId="{7E0118BC-C2E9-554C-9ECB-ACAA78ADA837}" type="pres">
      <dgm:prSet presAssocID="{1380D544-FDF8-6644-BE70-60F497C08503}" presName="Name0" presStyleCnt="0">
        <dgm:presLayoutVars>
          <dgm:dir/>
          <dgm:resizeHandles val="exact"/>
        </dgm:presLayoutVars>
      </dgm:prSet>
      <dgm:spPr/>
    </dgm:pt>
    <dgm:pt modelId="{357300C4-332E-E747-B6FB-8BCBA6B2078F}" type="pres">
      <dgm:prSet presAssocID="{1380D544-FDF8-6644-BE70-60F497C08503}" presName="arrow" presStyleLbl="bgShp" presStyleIdx="0" presStyleCnt="1" custLinFactNeighborX="2870" custLinFactNeighborY="3643"/>
      <dgm:spPr/>
    </dgm:pt>
    <dgm:pt modelId="{35FF6E08-963B-7842-AC16-5E356B7319FD}" type="pres">
      <dgm:prSet presAssocID="{1380D544-FDF8-6644-BE70-60F497C08503}" presName="points" presStyleCnt="0"/>
      <dgm:spPr/>
    </dgm:pt>
    <dgm:pt modelId="{5815B893-EB27-3947-8054-32A6480C70DE}" type="pres">
      <dgm:prSet presAssocID="{A91FBF84-0AFE-4346-A614-50DDB8E8BF26}" presName="compositeA" presStyleCnt="0"/>
      <dgm:spPr/>
    </dgm:pt>
    <dgm:pt modelId="{3DB32162-6230-444C-A6E7-DCAF0324A695}" type="pres">
      <dgm:prSet presAssocID="{A91FBF84-0AFE-4346-A614-50DDB8E8BF26}" presName="textA" presStyleLbl="revTx" presStyleIdx="0" presStyleCnt="8">
        <dgm:presLayoutVars>
          <dgm:bulletEnabled val="1"/>
        </dgm:presLayoutVars>
      </dgm:prSet>
      <dgm:spPr/>
    </dgm:pt>
    <dgm:pt modelId="{56802BAA-A4DE-C44C-8905-D4185A6D98AD}" type="pres">
      <dgm:prSet presAssocID="{A91FBF84-0AFE-4346-A614-50DDB8E8BF26}" presName="circleA" presStyleLbl="node1" presStyleIdx="0" presStyleCnt="8"/>
      <dgm:spPr/>
    </dgm:pt>
    <dgm:pt modelId="{F4BB0D40-0973-BF40-A34F-595B620D8DD1}" type="pres">
      <dgm:prSet presAssocID="{A91FBF84-0AFE-4346-A614-50DDB8E8BF26}" presName="spaceA" presStyleCnt="0"/>
      <dgm:spPr/>
    </dgm:pt>
    <dgm:pt modelId="{6408995B-EBE9-BB45-81D6-E4FDB2009E8F}" type="pres">
      <dgm:prSet presAssocID="{4208EBDF-0F08-AE49-8856-1C80794D5FEF}" presName="space" presStyleCnt="0"/>
      <dgm:spPr/>
    </dgm:pt>
    <dgm:pt modelId="{B4D40089-3EDF-2740-A66A-15388BB0D8C5}" type="pres">
      <dgm:prSet presAssocID="{E499C675-516B-3D45-9D84-FABAB60FFB71}" presName="compositeB" presStyleCnt="0"/>
      <dgm:spPr/>
    </dgm:pt>
    <dgm:pt modelId="{A687D02B-E0F0-704C-A12C-F891C0269E32}" type="pres">
      <dgm:prSet presAssocID="{E499C675-516B-3D45-9D84-FABAB60FFB71}" presName="textB" presStyleLbl="revTx" presStyleIdx="1" presStyleCnt="8">
        <dgm:presLayoutVars>
          <dgm:bulletEnabled val="1"/>
        </dgm:presLayoutVars>
      </dgm:prSet>
      <dgm:spPr/>
    </dgm:pt>
    <dgm:pt modelId="{4658E035-E33F-6E4B-B1C1-20580EC375AE}" type="pres">
      <dgm:prSet presAssocID="{E499C675-516B-3D45-9D84-FABAB60FFB71}" presName="circleB" presStyleLbl="node1" presStyleIdx="1" presStyleCnt="8"/>
      <dgm:spPr/>
    </dgm:pt>
    <dgm:pt modelId="{6B9D75AE-F4F4-9343-97DE-3574E02E0DF1}" type="pres">
      <dgm:prSet presAssocID="{E499C675-516B-3D45-9D84-FABAB60FFB71}" presName="spaceB" presStyleCnt="0"/>
      <dgm:spPr/>
    </dgm:pt>
    <dgm:pt modelId="{A518FB83-BF57-9449-995D-D399B9E5031E}" type="pres">
      <dgm:prSet presAssocID="{190CD357-FBEA-B14E-B9B2-AD405808E2DE}" presName="space" presStyleCnt="0"/>
      <dgm:spPr/>
    </dgm:pt>
    <dgm:pt modelId="{B462B84F-12EE-6B46-B53B-75CE349AD331}" type="pres">
      <dgm:prSet presAssocID="{432F3576-FDFB-F744-9A5D-6273E70F8EBE}" presName="compositeA" presStyleCnt="0"/>
      <dgm:spPr/>
    </dgm:pt>
    <dgm:pt modelId="{29083913-2A72-B645-8238-4DB333CD69FE}" type="pres">
      <dgm:prSet presAssocID="{432F3576-FDFB-F744-9A5D-6273E70F8EBE}" presName="textA" presStyleLbl="revTx" presStyleIdx="2" presStyleCnt="8">
        <dgm:presLayoutVars>
          <dgm:bulletEnabled val="1"/>
        </dgm:presLayoutVars>
      </dgm:prSet>
      <dgm:spPr/>
    </dgm:pt>
    <dgm:pt modelId="{28261420-9CF6-2B4A-881B-F260A8C4BFAE}" type="pres">
      <dgm:prSet presAssocID="{432F3576-FDFB-F744-9A5D-6273E70F8EBE}" presName="circleA" presStyleLbl="node1" presStyleIdx="2" presStyleCnt="8"/>
      <dgm:spPr/>
    </dgm:pt>
    <dgm:pt modelId="{2225E506-98E5-3D4E-A8D9-35C0F577A24D}" type="pres">
      <dgm:prSet presAssocID="{432F3576-FDFB-F744-9A5D-6273E70F8EBE}" presName="spaceA" presStyleCnt="0"/>
      <dgm:spPr/>
    </dgm:pt>
    <dgm:pt modelId="{AB1969E8-C451-D54D-B217-7764C2D8A278}" type="pres">
      <dgm:prSet presAssocID="{113B58E0-2DB0-974D-874C-8F1C7D9A20DF}" presName="space" presStyleCnt="0"/>
      <dgm:spPr/>
    </dgm:pt>
    <dgm:pt modelId="{518F5228-4DA8-6043-9087-25F8380AA9E5}" type="pres">
      <dgm:prSet presAssocID="{457BB2EB-AC7A-4549-9393-53DFF26CB364}" presName="compositeB" presStyleCnt="0"/>
      <dgm:spPr/>
    </dgm:pt>
    <dgm:pt modelId="{CE506847-0ABF-4142-952F-EC5DA609B63C}" type="pres">
      <dgm:prSet presAssocID="{457BB2EB-AC7A-4549-9393-53DFF26CB364}" presName="textB" presStyleLbl="revTx" presStyleIdx="3" presStyleCnt="8">
        <dgm:presLayoutVars>
          <dgm:bulletEnabled val="1"/>
        </dgm:presLayoutVars>
      </dgm:prSet>
      <dgm:spPr/>
    </dgm:pt>
    <dgm:pt modelId="{C7AA0EB9-405C-F84F-8E5F-54F1B0527EAB}" type="pres">
      <dgm:prSet presAssocID="{457BB2EB-AC7A-4549-9393-53DFF26CB364}" presName="circleB" presStyleLbl="node1" presStyleIdx="3" presStyleCnt="8"/>
      <dgm:spPr/>
    </dgm:pt>
    <dgm:pt modelId="{72F883C1-011A-1C47-BE16-AB6053FBF677}" type="pres">
      <dgm:prSet presAssocID="{457BB2EB-AC7A-4549-9393-53DFF26CB364}" presName="spaceB" presStyleCnt="0"/>
      <dgm:spPr/>
    </dgm:pt>
    <dgm:pt modelId="{F9D0A1A9-43D6-EA4D-B9F9-5E50CBD515A9}" type="pres">
      <dgm:prSet presAssocID="{6077EEB3-CBB0-8E40-A628-8C1957938F0D}" presName="space" presStyleCnt="0"/>
      <dgm:spPr/>
    </dgm:pt>
    <dgm:pt modelId="{BBD1B9C6-2174-C04B-98B8-2BC431660DD9}" type="pres">
      <dgm:prSet presAssocID="{614EA24D-1EE9-2A46-AC8F-E07FDC52470E}" presName="compositeA" presStyleCnt="0"/>
      <dgm:spPr/>
    </dgm:pt>
    <dgm:pt modelId="{546CE9EA-AD02-6B4D-A6B4-BEA6EBA6F982}" type="pres">
      <dgm:prSet presAssocID="{614EA24D-1EE9-2A46-AC8F-E07FDC52470E}" presName="textA" presStyleLbl="revTx" presStyleIdx="4" presStyleCnt="8">
        <dgm:presLayoutVars>
          <dgm:bulletEnabled val="1"/>
        </dgm:presLayoutVars>
      </dgm:prSet>
      <dgm:spPr/>
    </dgm:pt>
    <dgm:pt modelId="{36DC0F47-92D9-B343-A9EF-02B854A62785}" type="pres">
      <dgm:prSet presAssocID="{614EA24D-1EE9-2A46-AC8F-E07FDC52470E}" presName="circleA" presStyleLbl="node1" presStyleIdx="4" presStyleCnt="8"/>
      <dgm:spPr/>
    </dgm:pt>
    <dgm:pt modelId="{3B196835-E0D1-F947-90E2-DFC71FC5522B}" type="pres">
      <dgm:prSet presAssocID="{614EA24D-1EE9-2A46-AC8F-E07FDC52470E}" presName="spaceA" presStyleCnt="0"/>
      <dgm:spPr/>
    </dgm:pt>
    <dgm:pt modelId="{1AE30334-0D4D-B448-BBD9-2F8C00E805C4}" type="pres">
      <dgm:prSet presAssocID="{AA827A34-D926-374E-809A-1CA036D32302}" presName="space" presStyleCnt="0"/>
      <dgm:spPr/>
    </dgm:pt>
    <dgm:pt modelId="{98D32DD0-C21A-5144-8CF9-447E6F05176E}" type="pres">
      <dgm:prSet presAssocID="{60238D4F-7AEB-BD40-96D0-4825EF767457}" presName="compositeB" presStyleCnt="0"/>
      <dgm:spPr/>
    </dgm:pt>
    <dgm:pt modelId="{8259CAFF-7D9F-3A4A-80E5-EA4103861DDA}" type="pres">
      <dgm:prSet presAssocID="{60238D4F-7AEB-BD40-96D0-4825EF767457}" presName="textB" presStyleLbl="revTx" presStyleIdx="5" presStyleCnt="8">
        <dgm:presLayoutVars>
          <dgm:bulletEnabled val="1"/>
        </dgm:presLayoutVars>
      </dgm:prSet>
      <dgm:spPr/>
    </dgm:pt>
    <dgm:pt modelId="{A1E3C537-B083-574B-A0E0-04D70D6E9624}" type="pres">
      <dgm:prSet presAssocID="{60238D4F-7AEB-BD40-96D0-4825EF767457}" presName="circleB" presStyleLbl="node1" presStyleIdx="5" presStyleCnt="8"/>
      <dgm:spPr/>
    </dgm:pt>
    <dgm:pt modelId="{F7261538-C91C-4A49-BEE3-48EBA5639A56}" type="pres">
      <dgm:prSet presAssocID="{60238D4F-7AEB-BD40-96D0-4825EF767457}" presName="spaceB" presStyleCnt="0"/>
      <dgm:spPr/>
    </dgm:pt>
    <dgm:pt modelId="{E062C1C2-5504-4F4A-8D7F-353B34FD9B34}" type="pres">
      <dgm:prSet presAssocID="{8A6F1ACA-BEE2-7140-BF29-DD900DD18A9D}" presName="space" presStyleCnt="0"/>
      <dgm:spPr/>
    </dgm:pt>
    <dgm:pt modelId="{5BB1F15A-66A4-764B-BDF5-9EF5E268A403}" type="pres">
      <dgm:prSet presAssocID="{F23A7435-E16E-054D-8E96-C300766CE95E}" presName="compositeA" presStyleCnt="0"/>
      <dgm:spPr/>
    </dgm:pt>
    <dgm:pt modelId="{6223DE2C-0F78-D34A-BF6E-A297A48F095C}" type="pres">
      <dgm:prSet presAssocID="{F23A7435-E16E-054D-8E96-C300766CE95E}" presName="textA" presStyleLbl="revTx" presStyleIdx="6" presStyleCnt="8">
        <dgm:presLayoutVars>
          <dgm:bulletEnabled val="1"/>
        </dgm:presLayoutVars>
      </dgm:prSet>
      <dgm:spPr/>
    </dgm:pt>
    <dgm:pt modelId="{9E3D5701-D362-0047-A6AD-F1B85424FAFB}" type="pres">
      <dgm:prSet presAssocID="{F23A7435-E16E-054D-8E96-C300766CE95E}" presName="circleA" presStyleLbl="node1" presStyleIdx="6" presStyleCnt="8"/>
      <dgm:spPr/>
    </dgm:pt>
    <dgm:pt modelId="{18F7A64A-7D8B-E447-B928-7BF75BBB65B9}" type="pres">
      <dgm:prSet presAssocID="{F23A7435-E16E-054D-8E96-C300766CE95E}" presName="spaceA" presStyleCnt="0"/>
      <dgm:spPr/>
    </dgm:pt>
    <dgm:pt modelId="{78844F7E-AB92-094E-9544-31E9EFD9D4A3}" type="pres">
      <dgm:prSet presAssocID="{E6BF435A-1857-374B-A44F-DB2704BCE837}" presName="space" presStyleCnt="0"/>
      <dgm:spPr/>
    </dgm:pt>
    <dgm:pt modelId="{592F66EA-ED15-F749-987F-E8CE55DEF99E}" type="pres">
      <dgm:prSet presAssocID="{9008668D-5853-E042-8345-2E9D0AB366BF}" presName="compositeB" presStyleCnt="0"/>
      <dgm:spPr/>
    </dgm:pt>
    <dgm:pt modelId="{A225418A-F617-B248-8D3D-A6FBE4E38049}" type="pres">
      <dgm:prSet presAssocID="{9008668D-5853-E042-8345-2E9D0AB366BF}" presName="textB" presStyleLbl="revTx" presStyleIdx="7" presStyleCnt="8">
        <dgm:presLayoutVars>
          <dgm:bulletEnabled val="1"/>
        </dgm:presLayoutVars>
      </dgm:prSet>
      <dgm:spPr/>
    </dgm:pt>
    <dgm:pt modelId="{7D8A0DC8-6671-F340-B6E7-E1D82F29E312}" type="pres">
      <dgm:prSet presAssocID="{9008668D-5853-E042-8345-2E9D0AB366BF}" presName="circleB" presStyleLbl="node1" presStyleIdx="7" presStyleCnt="8"/>
      <dgm:spPr/>
    </dgm:pt>
    <dgm:pt modelId="{89EBCD93-D4BF-DC43-B4A2-3E35FC003AA7}" type="pres">
      <dgm:prSet presAssocID="{9008668D-5853-E042-8345-2E9D0AB366BF}" presName="spaceB" presStyleCnt="0"/>
      <dgm:spPr/>
    </dgm:pt>
  </dgm:ptLst>
  <dgm:cxnLst>
    <dgm:cxn modelId="{8BAA9B06-59FD-2449-AE2E-50838C50227A}" type="presOf" srcId="{DE0987E6-1FA7-5E4A-9496-D442FD52F75A}" destId="{A687D02B-E0F0-704C-A12C-F891C0269E32}" srcOrd="0" destOrd="1" presId="urn:microsoft.com/office/officeart/2005/8/layout/hProcess11"/>
    <dgm:cxn modelId="{EB757A11-4285-FC40-AE3D-DDD32A119AEB}" type="presOf" srcId="{F23A7435-E16E-054D-8E96-C300766CE95E}" destId="{6223DE2C-0F78-D34A-BF6E-A297A48F095C}" srcOrd="0" destOrd="0" presId="urn:microsoft.com/office/officeart/2005/8/layout/hProcess11"/>
    <dgm:cxn modelId="{3D244F13-2949-194E-BDFD-DD799EE7E9A5}" type="presOf" srcId="{457BB2EB-AC7A-4549-9393-53DFF26CB364}" destId="{CE506847-0ABF-4142-952F-EC5DA609B63C}" srcOrd="0" destOrd="0" presId="urn:microsoft.com/office/officeart/2005/8/layout/hProcess11"/>
    <dgm:cxn modelId="{CF541E14-9CA0-8549-9E48-B00AC2A25436}" srcId="{1380D544-FDF8-6644-BE70-60F497C08503}" destId="{457BB2EB-AC7A-4549-9393-53DFF26CB364}" srcOrd="3" destOrd="0" parTransId="{E8AABA73-7A22-EA4F-9A39-7ACC8E484D07}" sibTransId="{6077EEB3-CBB0-8E40-A628-8C1957938F0D}"/>
    <dgm:cxn modelId="{27AAB922-3FA0-2846-976D-CB54901D728C}" type="presOf" srcId="{432F3576-FDFB-F744-9A5D-6273E70F8EBE}" destId="{29083913-2A72-B645-8238-4DB333CD69FE}" srcOrd="0" destOrd="0" presId="urn:microsoft.com/office/officeart/2005/8/layout/hProcess11"/>
    <dgm:cxn modelId="{1A2A1C27-70AD-7246-904E-9CCF46012D6B}" srcId="{1380D544-FDF8-6644-BE70-60F497C08503}" destId="{E499C675-516B-3D45-9D84-FABAB60FFB71}" srcOrd="1" destOrd="0" parTransId="{35767885-7FCA-414A-A5FE-1CE9AF995D0D}" sibTransId="{190CD357-FBEA-B14E-B9B2-AD405808E2DE}"/>
    <dgm:cxn modelId="{2BE81A2B-A9CF-0745-A2EE-9A8419B77917}" type="presOf" srcId="{A91FBF84-0AFE-4346-A614-50DDB8E8BF26}" destId="{3DB32162-6230-444C-A6E7-DCAF0324A695}" srcOrd="0" destOrd="0" presId="urn:microsoft.com/office/officeart/2005/8/layout/hProcess11"/>
    <dgm:cxn modelId="{6A7B4F3B-EE9C-024A-9C3F-2D1E579BC18A}" srcId="{E499C675-516B-3D45-9D84-FABAB60FFB71}" destId="{97355686-208A-8546-8408-CA09CFF7DD5F}" srcOrd="1" destOrd="0" parTransId="{8D53CA87-52F4-484E-980A-B3F2816B8628}" sibTransId="{FC0E443C-C79E-5442-8476-3FCD561A7F17}"/>
    <dgm:cxn modelId="{DF5E0D49-5D9D-DB41-BC18-59A0F37F89CF}" srcId="{1380D544-FDF8-6644-BE70-60F497C08503}" destId="{60238D4F-7AEB-BD40-96D0-4825EF767457}" srcOrd="5" destOrd="0" parTransId="{E62AAD6C-7393-1640-9533-22C594A14D70}" sibTransId="{8A6F1ACA-BEE2-7140-BF29-DD900DD18A9D}"/>
    <dgm:cxn modelId="{451C0554-CE0B-6448-A7A0-AC80DC2D6B54}" type="presOf" srcId="{1380D544-FDF8-6644-BE70-60F497C08503}" destId="{7E0118BC-C2E9-554C-9ECB-ACAA78ADA837}" srcOrd="0" destOrd="0" presId="urn:microsoft.com/office/officeart/2005/8/layout/hProcess11"/>
    <dgm:cxn modelId="{3B98FA5D-D24A-B648-8482-2499E5F85DD0}" srcId="{1380D544-FDF8-6644-BE70-60F497C08503}" destId="{A91FBF84-0AFE-4346-A614-50DDB8E8BF26}" srcOrd="0" destOrd="0" parTransId="{B05208D7-26AA-DB46-A17C-789DA6A7F4A1}" sibTransId="{4208EBDF-0F08-AE49-8856-1C80794D5FEF}"/>
    <dgm:cxn modelId="{1E0A186D-D10F-8C4A-8980-66100AFFA8A2}" type="presOf" srcId="{60238D4F-7AEB-BD40-96D0-4825EF767457}" destId="{8259CAFF-7D9F-3A4A-80E5-EA4103861DDA}" srcOrd="0" destOrd="0" presId="urn:microsoft.com/office/officeart/2005/8/layout/hProcess11"/>
    <dgm:cxn modelId="{387133A5-F357-294F-8343-069143950584}" srcId="{1380D544-FDF8-6644-BE70-60F497C08503}" destId="{F23A7435-E16E-054D-8E96-C300766CE95E}" srcOrd="6" destOrd="0" parTransId="{8FBE10DF-A0D7-4C42-90BC-7337AC73AE25}" sibTransId="{E6BF435A-1857-374B-A44F-DB2704BCE837}"/>
    <dgm:cxn modelId="{FADBA4D3-FF83-884A-80E8-4FF91B4D1BAF}" srcId="{1380D544-FDF8-6644-BE70-60F497C08503}" destId="{614EA24D-1EE9-2A46-AC8F-E07FDC52470E}" srcOrd="4" destOrd="0" parTransId="{2D5CBE7E-4A94-3248-97F9-A851660687FC}" sibTransId="{AA827A34-D926-374E-809A-1CA036D32302}"/>
    <dgm:cxn modelId="{17417BDA-8F1E-E54D-AEAA-389DC0FA7A79}" srcId="{1380D544-FDF8-6644-BE70-60F497C08503}" destId="{9008668D-5853-E042-8345-2E9D0AB366BF}" srcOrd="7" destOrd="0" parTransId="{73131EB3-215C-7745-9049-40E50F17F24D}" sibTransId="{A680FFC6-6F3D-0A43-9FC8-2276264DA550}"/>
    <dgm:cxn modelId="{959C7FDC-7010-7442-9435-47A217F9C498}" type="presOf" srcId="{9008668D-5853-E042-8345-2E9D0AB366BF}" destId="{A225418A-F617-B248-8D3D-A6FBE4E38049}" srcOrd="0" destOrd="0" presId="urn:microsoft.com/office/officeart/2005/8/layout/hProcess11"/>
    <dgm:cxn modelId="{D547F8E8-8B60-0143-9C65-9516828A37F9}" type="presOf" srcId="{614EA24D-1EE9-2A46-AC8F-E07FDC52470E}" destId="{546CE9EA-AD02-6B4D-A6B4-BEA6EBA6F982}" srcOrd="0" destOrd="0" presId="urn:microsoft.com/office/officeart/2005/8/layout/hProcess11"/>
    <dgm:cxn modelId="{637FB2EB-BB77-1648-B3C2-3162EDD72490}" srcId="{E499C675-516B-3D45-9D84-FABAB60FFB71}" destId="{DE0987E6-1FA7-5E4A-9496-D442FD52F75A}" srcOrd="0" destOrd="0" parTransId="{CB6B0D13-0DF8-2545-B2C4-DDCE4E87B659}" sibTransId="{F0A58FF0-1710-7E49-A7D1-E206F3C17DEF}"/>
    <dgm:cxn modelId="{08ED12EC-B416-0B41-88D5-3760544B3177}" srcId="{1380D544-FDF8-6644-BE70-60F497C08503}" destId="{432F3576-FDFB-F744-9A5D-6273E70F8EBE}" srcOrd="2" destOrd="0" parTransId="{C8A5AF5E-EE9A-6046-9B92-49C27E6478B1}" sibTransId="{113B58E0-2DB0-974D-874C-8F1C7D9A20DF}"/>
    <dgm:cxn modelId="{13990DFA-6586-3C44-9CD9-2EA1659C7249}" type="presOf" srcId="{97355686-208A-8546-8408-CA09CFF7DD5F}" destId="{A687D02B-E0F0-704C-A12C-F891C0269E32}" srcOrd="0" destOrd="2" presId="urn:microsoft.com/office/officeart/2005/8/layout/hProcess11"/>
    <dgm:cxn modelId="{97C851FC-3B3E-7249-B4B7-546788A1F556}" type="presOf" srcId="{E499C675-516B-3D45-9D84-FABAB60FFB71}" destId="{A687D02B-E0F0-704C-A12C-F891C0269E32}" srcOrd="0" destOrd="0" presId="urn:microsoft.com/office/officeart/2005/8/layout/hProcess11"/>
    <dgm:cxn modelId="{E71E2079-068E-8346-861B-B12B54E4ED98}" type="presParOf" srcId="{7E0118BC-C2E9-554C-9ECB-ACAA78ADA837}" destId="{357300C4-332E-E747-B6FB-8BCBA6B2078F}" srcOrd="0" destOrd="0" presId="urn:microsoft.com/office/officeart/2005/8/layout/hProcess11"/>
    <dgm:cxn modelId="{69252A24-308E-4D45-BEF6-164708E9C6FF}" type="presParOf" srcId="{7E0118BC-C2E9-554C-9ECB-ACAA78ADA837}" destId="{35FF6E08-963B-7842-AC16-5E356B7319FD}" srcOrd="1" destOrd="0" presId="urn:microsoft.com/office/officeart/2005/8/layout/hProcess11"/>
    <dgm:cxn modelId="{5DF4BE03-E2EF-284E-9A23-C3DA18FD3E15}" type="presParOf" srcId="{35FF6E08-963B-7842-AC16-5E356B7319FD}" destId="{5815B893-EB27-3947-8054-32A6480C70DE}" srcOrd="0" destOrd="0" presId="urn:microsoft.com/office/officeart/2005/8/layout/hProcess11"/>
    <dgm:cxn modelId="{1AE0B8C4-B4C3-2841-800D-DEAD8F2033F0}" type="presParOf" srcId="{5815B893-EB27-3947-8054-32A6480C70DE}" destId="{3DB32162-6230-444C-A6E7-DCAF0324A695}" srcOrd="0" destOrd="0" presId="urn:microsoft.com/office/officeart/2005/8/layout/hProcess11"/>
    <dgm:cxn modelId="{DB736B2F-1C2C-7541-B646-337AFD6E8BD2}" type="presParOf" srcId="{5815B893-EB27-3947-8054-32A6480C70DE}" destId="{56802BAA-A4DE-C44C-8905-D4185A6D98AD}" srcOrd="1" destOrd="0" presId="urn:microsoft.com/office/officeart/2005/8/layout/hProcess11"/>
    <dgm:cxn modelId="{D5FD7C91-0A9B-E847-A213-DF38041E724A}" type="presParOf" srcId="{5815B893-EB27-3947-8054-32A6480C70DE}" destId="{F4BB0D40-0973-BF40-A34F-595B620D8DD1}" srcOrd="2" destOrd="0" presId="urn:microsoft.com/office/officeart/2005/8/layout/hProcess11"/>
    <dgm:cxn modelId="{06D80EBD-992A-A049-BCC9-34F0066F3192}" type="presParOf" srcId="{35FF6E08-963B-7842-AC16-5E356B7319FD}" destId="{6408995B-EBE9-BB45-81D6-E4FDB2009E8F}" srcOrd="1" destOrd="0" presId="urn:microsoft.com/office/officeart/2005/8/layout/hProcess11"/>
    <dgm:cxn modelId="{BDF495A6-0BDE-AC4E-BD03-63EECA3FBE78}" type="presParOf" srcId="{35FF6E08-963B-7842-AC16-5E356B7319FD}" destId="{B4D40089-3EDF-2740-A66A-15388BB0D8C5}" srcOrd="2" destOrd="0" presId="urn:microsoft.com/office/officeart/2005/8/layout/hProcess11"/>
    <dgm:cxn modelId="{EA4F8C79-2255-EF4C-9DBD-739A57F5DFDB}" type="presParOf" srcId="{B4D40089-3EDF-2740-A66A-15388BB0D8C5}" destId="{A687D02B-E0F0-704C-A12C-F891C0269E32}" srcOrd="0" destOrd="0" presId="urn:microsoft.com/office/officeart/2005/8/layout/hProcess11"/>
    <dgm:cxn modelId="{46F5A65A-8909-7D46-A7A0-9E267CC24FEF}" type="presParOf" srcId="{B4D40089-3EDF-2740-A66A-15388BB0D8C5}" destId="{4658E035-E33F-6E4B-B1C1-20580EC375AE}" srcOrd="1" destOrd="0" presId="urn:microsoft.com/office/officeart/2005/8/layout/hProcess11"/>
    <dgm:cxn modelId="{18E08AE4-01BA-384C-9B85-17E5852BFD12}" type="presParOf" srcId="{B4D40089-3EDF-2740-A66A-15388BB0D8C5}" destId="{6B9D75AE-F4F4-9343-97DE-3574E02E0DF1}" srcOrd="2" destOrd="0" presId="urn:microsoft.com/office/officeart/2005/8/layout/hProcess11"/>
    <dgm:cxn modelId="{3FDE2B6E-F8CB-C84C-BEE5-CB4F3C0FA68F}" type="presParOf" srcId="{35FF6E08-963B-7842-AC16-5E356B7319FD}" destId="{A518FB83-BF57-9449-995D-D399B9E5031E}" srcOrd="3" destOrd="0" presId="urn:microsoft.com/office/officeart/2005/8/layout/hProcess11"/>
    <dgm:cxn modelId="{EF262F70-27EA-8341-9E22-BD867E444364}" type="presParOf" srcId="{35FF6E08-963B-7842-AC16-5E356B7319FD}" destId="{B462B84F-12EE-6B46-B53B-75CE349AD331}" srcOrd="4" destOrd="0" presId="urn:microsoft.com/office/officeart/2005/8/layout/hProcess11"/>
    <dgm:cxn modelId="{DD28B708-98BE-8E42-A297-D7B8FC70B321}" type="presParOf" srcId="{B462B84F-12EE-6B46-B53B-75CE349AD331}" destId="{29083913-2A72-B645-8238-4DB333CD69FE}" srcOrd="0" destOrd="0" presId="urn:microsoft.com/office/officeart/2005/8/layout/hProcess11"/>
    <dgm:cxn modelId="{9FF3E78F-57D6-9240-95EB-B2E64FE41BA2}" type="presParOf" srcId="{B462B84F-12EE-6B46-B53B-75CE349AD331}" destId="{28261420-9CF6-2B4A-881B-F260A8C4BFAE}" srcOrd="1" destOrd="0" presId="urn:microsoft.com/office/officeart/2005/8/layout/hProcess11"/>
    <dgm:cxn modelId="{11127586-A6C8-BE46-815F-9E7C88341087}" type="presParOf" srcId="{B462B84F-12EE-6B46-B53B-75CE349AD331}" destId="{2225E506-98E5-3D4E-A8D9-35C0F577A24D}" srcOrd="2" destOrd="0" presId="urn:microsoft.com/office/officeart/2005/8/layout/hProcess11"/>
    <dgm:cxn modelId="{34664DD2-4379-E747-9A1C-6BF4094FA228}" type="presParOf" srcId="{35FF6E08-963B-7842-AC16-5E356B7319FD}" destId="{AB1969E8-C451-D54D-B217-7764C2D8A278}" srcOrd="5" destOrd="0" presId="urn:microsoft.com/office/officeart/2005/8/layout/hProcess11"/>
    <dgm:cxn modelId="{76A8392F-987B-6742-8FDD-0BF3DC35FEBE}" type="presParOf" srcId="{35FF6E08-963B-7842-AC16-5E356B7319FD}" destId="{518F5228-4DA8-6043-9087-25F8380AA9E5}" srcOrd="6" destOrd="0" presId="urn:microsoft.com/office/officeart/2005/8/layout/hProcess11"/>
    <dgm:cxn modelId="{3D2B4C62-3891-C041-B962-2F5BA0D05880}" type="presParOf" srcId="{518F5228-4DA8-6043-9087-25F8380AA9E5}" destId="{CE506847-0ABF-4142-952F-EC5DA609B63C}" srcOrd="0" destOrd="0" presId="urn:microsoft.com/office/officeart/2005/8/layout/hProcess11"/>
    <dgm:cxn modelId="{15148BCC-90AB-C749-9530-C95891A1A458}" type="presParOf" srcId="{518F5228-4DA8-6043-9087-25F8380AA9E5}" destId="{C7AA0EB9-405C-F84F-8E5F-54F1B0527EAB}" srcOrd="1" destOrd="0" presId="urn:microsoft.com/office/officeart/2005/8/layout/hProcess11"/>
    <dgm:cxn modelId="{EE5CA92C-0E01-5748-A0D4-F744F258ACDC}" type="presParOf" srcId="{518F5228-4DA8-6043-9087-25F8380AA9E5}" destId="{72F883C1-011A-1C47-BE16-AB6053FBF677}" srcOrd="2" destOrd="0" presId="urn:microsoft.com/office/officeart/2005/8/layout/hProcess11"/>
    <dgm:cxn modelId="{C3E5DE86-3A77-4E4B-8B98-2BE131358DC8}" type="presParOf" srcId="{35FF6E08-963B-7842-AC16-5E356B7319FD}" destId="{F9D0A1A9-43D6-EA4D-B9F9-5E50CBD515A9}" srcOrd="7" destOrd="0" presId="urn:microsoft.com/office/officeart/2005/8/layout/hProcess11"/>
    <dgm:cxn modelId="{A38D140D-125F-7041-9660-EFA7BBDAA46F}" type="presParOf" srcId="{35FF6E08-963B-7842-AC16-5E356B7319FD}" destId="{BBD1B9C6-2174-C04B-98B8-2BC431660DD9}" srcOrd="8" destOrd="0" presId="urn:microsoft.com/office/officeart/2005/8/layout/hProcess11"/>
    <dgm:cxn modelId="{DFBB30D6-E9BD-854F-B3FA-CCED694F55F3}" type="presParOf" srcId="{BBD1B9C6-2174-C04B-98B8-2BC431660DD9}" destId="{546CE9EA-AD02-6B4D-A6B4-BEA6EBA6F982}" srcOrd="0" destOrd="0" presId="urn:microsoft.com/office/officeart/2005/8/layout/hProcess11"/>
    <dgm:cxn modelId="{FD1E63E0-C30F-794E-AF27-DF0E7483A3C2}" type="presParOf" srcId="{BBD1B9C6-2174-C04B-98B8-2BC431660DD9}" destId="{36DC0F47-92D9-B343-A9EF-02B854A62785}" srcOrd="1" destOrd="0" presId="urn:microsoft.com/office/officeart/2005/8/layout/hProcess11"/>
    <dgm:cxn modelId="{11709BB9-D1B3-9347-8C73-DE87A572226A}" type="presParOf" srcId="{BBD1B9C6-2174-C04B-98B8-2BC431660DD9}" destId="{3B196835-E0D1-F947-90E2-DFC71FC5522B}" srcOrd="2" destOrd="0" presId="urn:microsoft.com/office/officeart/2005/8/layout/hProcess11"/>
    <dgm:cxn modelId="{6BDD2A5B-EC75-374C-85C7-466B203CA106}" type="presParOf" srcId="{35FF6E08-963B-7842-AC16-5E356B7319FD}" destId="{1AE30334-0D4D-B448-BBD9-2F8C00E805C4}" srcOrd="9" destOrd="0" presId="urn:microsoft.com/office/officeart/2005/8/layout/hProcess11"/>
    <dgm:cxn modelId="{40430B0F-8CC2-E142-A76E-EBA422F7B39D}" type="presParOf" srcId="{35FF6E08-963B-7842-AC16-5E356B7319FD}" destId="{98D32DD0-C21A-5144-8CF9-447E6F05176E}" srcOrd="10" destOrd="0" presId="urn:microsoft.com/office/officeart/2005/8/layout/hProcess11"/>
    <dgm:cxn modelId="{71B445BE-9B89-BB46-81D6-6301CC116A7B}" type="presParOf" srcId="{98D32DD0-C21A-5144-8CF9-447E6F05176E}" destId="{8259CAFF-7D9F-3A4A-80E5-EA4103861DDA}" srcOrd="0" destOrd="0" presId="urn:microsoft.com/office/officeart/2005/8/layout/hProcess11"/>
    <dgm:cxn modelId="{62626BE4-6646-744A-8EA9-77AC1302291A}" type="presParOf" srcId="{98D32DD0-C21A-5144-8CF9-447E6F05176E}" destId="{A1E3C537-B083-574B-A0E0-04D70D6E9624}" srcOrd="1" destOrd="0" presId="urn:microsoft.com/office/officeart/2005/8/layout/hProcess11"/>
    <dgm:cxn modelId="{E9157DB8-23AE-DA44-8BE1-F4028EC06851}" type="presParOf" srcId="{98D32DD0-C21A-5144-8CF9-447E6F05176E}" destId="{F7261538-C91C-4A49-BEE3-48EBA5639A56}" srcOrd="2" destOrd="0" presId="urn:microsoft.com/office/officeart/2005/8/layout/hProcess11"/>
    <dgm:cxn modelId="{0475F171-B305-7442-B0A9-1112DB3609C7}" type="presParOf" srcId="{35FF6E08-963B-7842-AC16-5E356B7319FD}" destId="{E062C1C2-5504-4F4A-8D7F-353B34FD9B34}" srcOrd="11" destOrd="0" presId="urn:microsoft.com/office/officeart/2005/8/layout/hProcess11"/>
    <dgm:cxn modelId="{DB0A3F8D-7B33-B84E-8D18-A59FE8491972}" type="presParOf" srcId="{35FF6E08-963B-7842-AC16-5E356B7319FD}" destId="{5BB1F15A-66A4-764B-BDF5-9EF5E268A403}" srcOrd="12" destOrd="0" presId="urn:microsoft.com/office/officeart/2005/8/layout/hProcess11"/>
    <dgm:cxn modelId="{741E82AB-9C5F-BB4C-AFC2-4DA8176CC102}" type="presParOf" srcId="{5BB1F15A-66A4-764B-BDF5-9EF5E268A403}" destId="{6223DE2C-0F78-D34A-BF6E-A297A48F095C}" srcOrd="0" destOrd="0" presId="urn:microsoft.com/office/officeart/2005/8/layout/hProcess11"/>
    <dgm:cxn modelId="{2B5DB7C8-8B3E-E744-AC5C-B1D7AFCBDBF3}" type="presParOf" srcId="{5BB1F15A-66A4-764B-BDF5-9EF5E268A403}" destId="{9E3D5701-D362-0047-A6AD-F1B85424FAFB}" srcOrd="1" destOrd="0" presId="urn:microsoft.com/office/officeart/2005/8/layout/hProcess11"/>
    <dgm:cxn modelId="{8F1D1218-7AC9-6942-BD67-C92B0C3B1B2E}" type="presParOf" srcId="{5BB1F15A-66A4-764B-BDF5-9EF5E268A403}" destId="{18F7A64A-7D8B-E447-B928-7BF75BBB65B9}" srcOrd="2" destOrd="0" presId="urn:microsoft.com/office/officeart/2005/8/layout/hProcess11"/>
    <dgm:cxn modelId="{B51D3968-68FD-4648-908D-7133AF126E38}" type="presParOf" srcId="{35FF6E08-963B-7842-AC16-5E356B7319FD}" destId="{78844F7E-AB92-094E-9544-31E9EFD9D4A3}" srcOrd="13" destOrd="0" presId="urn:microsoft.com/office/officeart/2005/8/layout/hProcess11"/>
    <dgm:cxn modelId="{1CE5C813-41A0-8648-82C9-9105BE8E93B3}" type="presParOf" srcId="{35FF6E08-963B-7842-AC16-5E356B7319FD}" destId="{592F66EA-ED15-F749-987F-E8CE55DEF99E}" srcOrd="14" destOrd="0" presId="urn:microsoft.com/office/officeart/2005/8/layout/hProcess11"/>
    <dgm:cxn modelId="{8B6E24D8-D41B-784E-AB55-8BCEBBE86A22}" type="presParOf" srcId="{592F66EA-ED15-F749-987F-E8CE55DEF99E}" destId="{A225418A-F617-B248-8D3D-A6FBE4E38049}" srcOrd="0" destOrd="0" presId="urn:microsoft.com/office/officeart/2005/8/layout/hProcess11"/>
    <dgm:cxn modelId="{CEBF4601-C685-5449-AC59-23F712F0F739}" type="presParOf" srcId="{592F66EA-ED15-F749-987F-E8CE55DEF99E}" destId="{7D8A0DC8-6671-F340-B6E7-E1D82F29E312}" srcOrd="1" destOrd="0" presId="urn:microsoft.com/office/officeart/2005/8/layout/hProcess11"/>
    <dgm:cxn modelId="{0921B5EE-FEBC-5741-AB32-AF252CE993E4}" type="presParOf" srcId="{592F66EA-ED15-F749-987F-E8CE55DEF99E}" destId="{89EBCD93-D4BF-DC43-B4A2-3E35FC003AA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300C4-332E-E747-B6FB-8BCBA6B2078F}">
      <dsp:nvSpPr>
        <dsp:cNvPr id="0" name=""/>
        <dsp:cNvSpPr/>
      </dsp:nvSpPr>
      <dsp:spPr>
        <a:xfrm>
          <a:off x="0" y="1645051"/>
          <a:ext cx="10242239" cy="2091796"/>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32162-6230-444C-A6E7-DCAF0324A695}">
      <dsp:nvSpPr>
        <dsp:cNvPr id="0" name=""/>
        <dsp:cNvSpPr/>
      </dsp:nvSpPr>
      <dsp:spPr>
        <a:xfrm>
          <a:off x="365" y="0"/>
          <a:ext cx="1103866" cy="209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kern="1200"/>
            <a:t>Read data from lab dataset.</a:t>
          </a:r>
          <a:endParaRPr lang="zh-CN" sz="1200" kern="1200"/>
        </a:p>
      </dsp:txBody>
      <dsp:txXfrm>
        <a:off x="365" y="0"/>
        <a:ext cx="1103866" cy="2091796"/>
      </dsp:txXfrm>
    </dsp:sp>
    <dsp:sp modelId="{56802BAA-A4DE-C44C-8905-D4185A6D98AD}">
      <dsp:nvSpPr>
        <dsp:cNvPr id="0" name=""/>
        <dsp:cNvSpPr/>
      </dsp:nvSpPr>
      <dsp:spPr>
        <a:xfrm>
          <a:off x="290824" y="2353270"/>
          <a:ext cx="522949" cy="52294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7D02B-E0F0-704C-A12C-F891C0269E32}">
      <dsp:nvSpPr>
        <dsp:cNvPr id="0" name=""/>
        <dsp:cNvSpPr/>
      </dsp:nvSpPr>
      <dsp:spPr>
        <a:xfrm>
          <a:off x="1159425" y="3137694"/>
          <a:ext cx="1103866" cy="209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kern="1200"/>
            <a:t>Distinguish between entities.</a:t>
          </a:r>
          <a:endParaRPr lang="zh-CN" sz="1200" kern="1200"/>
        </a:p>
        <a:p>
          <a:pPr marL="57150" lvl="1" indent="-57150" algn="l" defTabSz="400050">
            <a:lnSpc>
              <a:spcPct val="90000"/>
            </a:lnSpc>
            <a:spcBef>
              <a:spcPct val="0"/>
            </a:spcBef>
            <a:spcAft>
              <a:spcPct val="15000"/>
            </a:spcAft>
            <a:buChar char="•"/>
          </a:pPr>
          <a:r>
            <a:rPr lang="en-US" sz="900" kern="1200"/>
            <a:t>operation and maintenance entities: entityType</a:t>
          </a:r>
          <a:endParaRPr lang="zh-CN" sz="900" kern="1200"/>
        </a:p>
        <a:p>
          <a:pPr marL="57150" lvl="1" indent="-57150" algn="l" defTabSz="400050">
            <a:lnSpc>
              <a:spcPct val="90000"/>
            </a:lnSpc>
            <a:spcBef>
              <a:spcPct val="0"/>
            </a:spcBef>
            <a:spcAft>
              <a:spcPct val="15000"/>
            </a:spcAft>
            <a:buChar char="•"/>
          </a:pPr>
          <a:r>
            <a:rPr lang="en-US" sz="900" kern="1200"/>
            <a:t>state information corresponding to these operation and maintenance entities: StatusInformation</a:t>
          </a:r>
          <a:endParaRPr lang="zh-CN" sz="900" kern="1200"/>
        </a:p>
      </dsp:txBody>
      <dsp:txXfrm>
        <a:off x="1159425" y="3137694"/>
        <a:ext cx="1103866" cy="2091796"/>
      </dsp:txXfrm>
    </dsp:sp>
    <dsp:sp modelId="{4658E035-E33F-6E4B-B1C1-20580EC375AE}">
      <dsp:nvSpPr>
        <dsp:cNvPr id="0" name=""/>
        <dsp:cNvSpPr/>
      </dsp:nvSpPr>
      <dsp:spPr>
        <a:xfrm>
          <a:off x="1449883" y="2353270"/>
          <a:ext cx="522949" cy="5229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083913-2A72-B645-8238-4DB333CD69FE}">
      <dsp:nvSpPr>
        <dsp:cNvPr id="0" name=""/>
        <dsp:cNvSpPr/>
      </dsp:nvSpPr>
      <dsp:spPr>
        <a:xfrm>
          <a:off x="2318484" y="0"/>
          <a:ext cx="1103866" cy="209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kern="1200"/>
            <a:t>Set the corresponding map for each entity and relationship.</a:t>
          </a:r>
          <a:endParaRPr lang="zh-CN" sz="1200" kern="1200"/>
        </a:p>
      </dsp:txBody>
      <dsp:txXfrm>
        <a:off x="2318484" y="0"/>
        <a:ext cx="1103866" cy="2091796"/>
      </dsp:txXfrm>
    </dsp:sp>
    <dsp:sp modelId="{28261420-9CF6-2B4A-881B-F260A8C4BFAE}">
      <dsp:nvSpPr>
        <dsp:cNvPr id="0" name=""/>
        <dsp:cNvSpPr/>
      </dsp:nvSpPr>
      <dsp:spPr>
        <a:xfrm>
          <a:off x="2608943" y="2353270"/>
          <a:ext cx="522949" cy="52294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506847-0ABF-4142-952F-EC5DA609B63C}">
      <dsp:nvSpPr>
        <dsp:cNvPr id="0" name=""/>
        <dsp:cNvSpPr/>
      </dsp:nvSpPr>
      <dsp:spPr>
        <a:xfrm>
          <a:off x="3477544" y="3137694"/>
          <a:ext cx="1103866" cy="209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kern="1200"/>
            <a:t>Refactor prefix.</a:t>
          </a:r>
          <a:endParaRPr lang="zh-CN" sz="1200" kern="1200"/>
        </a:p>
      </dsp:txBody>
      <dsp:txXfrm>
        <a:off x="3477544" y="3137694"/>
        <a:ext cx="1103866" cy="2091796"/>
      </dsp:txXfrm>
    </dsp:sp>
    <dsp:sp modelId="{C7AA0EB9-405C-F84F-8E5F-54F1B0527EAB}">
      <dsp:nvSpPr>
        <dsp:cNvPr id="0" name=""/>
        <dsp:cNvSpPr/>
      </dsp:nvSpPr>
      <dsp:spPr>
        <a:xfrm>
          <a:off x="3768003" y="2353270"/>
          <a:ext cx="522949" cy="52294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6CE9EA-AD02-6B4D-A6B4-BEA6EBA6F982}">
      <dsp:nvSpPr>
        <dsp:cNvPr id="0" name=""/>
        <dsp:cNvSpPr/>
      </dsp:nvSpPr>
      <dsp:spPr>
        <a:xfrm>
          <a:off x="4636604" y="0"/>
          <a:ext cx="1103866" cy="209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kern="1200"/>
            <a:t>Refactor class.</a:t>
          </a:r>
          <a:endParaRPr lang="zh-CN" sz="1200" kern="1200"/>
        </a:p>
      </dsp:txBody>
      <dsp:txXfrm>
        <a:off x="4636604" y="0"/>
        <a:ext cx="1103866" cy="2091796"/>
      </dsp:txXfrm>
    </dsp:sp>
    <dsp:sp modelId="{36DC0F47-92D9-B343-A9EF-02B854A62785}">
      <dsp:nvSpPr>
        <dsp:cNvPr id="0" name=""/>
        <dsp:cNvSpPr/>
      </dsp:nvSpPr>
      <dsp:spPr>
        <a:xfrm>
          <a:off x="4927062" y="2353270"/>
          <a:ext cx="522949" cy="52294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59CAFF-7D9F-3A4A-80E5-EA4103861DDA}">
      <dsp:nvSpPr>
        <dsp:cNvPr id="0" name=""/>
        <dsp:cNvSpPr/>
      </dsp:nvSpPr>
      <dsp:spPr>
        <a:xfrm>
          <a:off x="5795663" y="3137694"/>
          <a:ext cx="1103866" cy="209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kern="1200"/>
            <a:t>Refactor property.</a:t>
          </a:r>
          <a:endParaRPr lang="zh-CN" sz="1200" kern="1200"/>
        </a:p>
      </dsp:txBody>
      <dsp:txXfrm>
        <a:off x="5795663" y="3137694"/>
        <a:ext cx="1103866" cy="2091796"/>
      </dsp:txXfrm>
    </dsp:sp>
    <dsp:sp modelId="{A1E3C537-B083-574B-A0E0-04D70D6E9624}">
      <dsp:nvSpPr>
        <dsp:cNvPr id="0" name=""/>
        <dsp:cNvSpPr/>
      </dsp:nvSpPr>
      <dsp:spPr>
        <a:xfrm>
          <a:off x="6086122" y="2353270"/>
          <a:ext cx="522949" cy="52294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23DE2C-0F78-D34A-BF6E-A297A48F095C}">
      <dsp:nvSpPr>
        <dsp:cNvPr id="0" name=""/>
        <dsp:cNvSpPr/>
      </dsp:nvSpPr>
      <dsp:spPr>
        <a:xfrm>
          <a:off x="6954723" y="0"/>
          <a:ext cx="1103866" cy="209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kern="1200"/>
            <a:t>Refactor relation.</a:t>
          </a:r>
          <a:endParaRPr lang="zh-CN" sz="1200" kern="1200"/>
        </a:p>
      </dsp:txBody>
      <dsp:txXfrm>
        <a:off x="6954723" y="0"/>
        <a:ext cx="1103866" cy="2091796"/>
      </dsp:txXfrm>
    </dsp:sp>
    <dsp:sp modelId="{9E3D5701-D362-0047-A6AD-F1B85424FAFB}">
      <dsp:nvSpPr>
        <dsp:cNvPr id="0" name=""/>
        <dsp:cNvSpPr/>
      </dsp:nvSpPr>
      <dsp:spPr>
        <a:xfrm>
          <a:off x="7245182" y="2353270"/>
          <a:ext cx="522949" cy="5229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5418A-F617-B248-8D3D-A6FBE4E38049}">
      <dsp:nvSpPr>
        <dsp:cNvPr id="0" name=""/>
        <dsp:cNvSpPr/>
      </dsp:nvSpPr>
      <dsp:spPr>
        <a:xfrm>
          <a:off x="8113783" y="3137694"/>
          <a:ext cx="1103866" cy="209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kern="1200"/>
            <a:t>Refactor event.</a:t>
          </a:r>
          <a:endParaRPr lang="zh-CN" sz="1200" kern="1200"/>
        </a:p>
      </dsp:txBody>
      <dsp:txXfrm>
        <a:off x="8113783" y="3137694"/>
        <a:ext cx="1103866" cy="2091796"/>
      </dsp:txXfrm>
    </dsp:sp>
    <dsp:sp modelId="{7D8A0DC8-6671-F340-B6E7-E1D82F29E312}">
      <dsp:nvSpPr>
        <dsp:cNvPr id="0" name=""/>
        <dsp:cNvSpPr/>
      </dsp:nvSpPr>
      <dsp:spPr>
        <a:xfrm>
          <a:off x="8404241" y="2353270"/>
          <a:ext cx="522949" cy="52294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FFA77-7B00-8D4B-BF61-C8605911CCB4}" type="datetimeFigureOut">
              <a:rPr kumimoji="1" lang="zh-CN" altLang="en-US" smtClean="0"/>
              <a:t>2020/1/8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D1FE-CCD9-CB49-A11A-FD507BCA8A5B}" type="slidenum">
              <a:rPr kumimoji="1" lang="zh-CN" altLang="en-US" smtClean="0"/>
              <a:t>‹#›</a:t>
            </a:fld>
            <a:endParaRPr kumimoji="1" lang="zh-CN" altLang="en-US"/>
          </a:p>
        </p:txBody>
      </p:sp>
    </p:spTree>
    <p:extLst>
      <p:ext uri="{BB962C8B-B14F-4D97-AF65-F5344CB8AC3E}">
        <p14:creationId xmlns:p14="http://schemas.microsoft.com/office/powerpoint/2010/main" val="2563324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u="none" strike="noStrike" kern="1200" dirty="0">
                <a:solidFill>
                  <a:schemeClr val="tx1"/>
                </a:solidFill>
                <a:effectLst/>
                <a:latin typeface="+mn-lt"/>
                <a:ea typeface="+mn-ea"/>
                <a:cs typeface="+mn-cs"/>
              </a:rPr>
              <a:t>基于离散符号的知识表示</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u="none" strike="noStrike" kern="1200" dirty="0">
                <a:solidFill>
                  <a:schemeClr val="tx1"/>
                </a:solidFill>
                <a:effectLst/>
                <a:latin typeface="+mn-lt"/>
                <a:ea typeface="+mn-ea"/>
                <a:cs typeface="+mn-cs"/>
              </a:rPr>
              <a:t>基于连续向量的知识表示</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在保留语义的同时，将知识图谱中的实体和关系映射到连续的稠密的低维向量空间</a:t>
            </a:r>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8</a:t>
            </a:fld>
            <a:endParaRPr kumimoji="1" lang="zh-CN" altLang="en-US"/>
          </a:p>
        </p:txBody>
      </p:sp>
    </p:spTree>
    <p:extLst>
      <p:ext uri="{BB962C8B-B14F-4D97-AF65-F5344CB8AC3E}">
        <p14:creationId xmlns:p14="http://schemas.microsoft.com/office/powerpoint/2010/main" val="4015859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42</a:t>
            </a:fld>
            <a:endParaRPr kumimoji="1" lang="zh-CN" altLang="en-US"/>
          </a:p>
        </p:txBody>
      </p:sp>
    </p:spTree>
    <p:extLst>
      <p:ext uri="{BB962C8B-B14F-4D97-AF65-F5344CB8AC3E}">
        <p14:creationId xmlns:p14="http://schemas.microsoft.com/office/powerpoint/2010/main" val="1927116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43</a:t>
            </a:fld>
            <a:endParaRPr kumimoji="1" lang="zh-CN" altLang="en-US"/>
          </a:p>
        </p:txBody>
      </p:sp>
    </p:spTree>
    <p:extLst>
      <p:ext uri="{BB962C8B-B14F-4D97-AF65-F5344CB8AC3E}">
        <p14:creationId xmlns:p14="http://schemas.microsoft.com/office/powerpoint/2010/main" val="2284106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44</a:t>
            </a:fld>
            <a:endParaRPr kumimoji="1" lang="zh-CN" altLang="en-US"/>
          </a:p>
        </p:txBody>
      </p:sp>
    </p:spTree>
    <p:extLst>
      <p:ext uri="{BB962C8B-B14F-4D97-AF65-F5344CB8AC3E}">
        <p14:creationId xmlns:p14="http://schemas.microsoft.com/office/powerpoint/2010/main" val="3229004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45</a:t>
            </a:fld>
            <a:endParaRPr kumimoji="1" lang="zh-CN" altLang="en-US"/>
          </a:p>
        </p:txBody>
      </p:sp>
    </p:spTree>
    <p:extLst>
      <p:ext uri="{BB962C8B-B14F-4D97-AF65-F5344CB8AC3E}">
        <p14:creationId xmlns:p14="http://schemas.microsoft.com/office/powerpoint/2010/main" val="3403157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46</a:t>
            </a:fld>
            <a:endParaRPr kumimoji="1" lang="zh-CN" altLang="en-US"/>
          </a:p>
        </p:txBody>
      </p:sp>
    </p:spTree>
    <p:extLst>
      <p:ext uri="{BB962C8B-B14F-4D97-AF65-F5344CB8AC3E}">
        <p14:creationId xmlns:p14="http://schemas.microsoft.com/office/powerpoint/2010/main" val="3801050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47</a:t>
            </a:fld>
            <a:endParaRPr kumimoji="1" lang="zh-CN" altLang="en-US"/>
          </a:p>
        </p:txBody>
      </p:sp>
    </p:spTree>
    <p:extLst>
      <p:ext uri="{BB962C8B-B14F-4D97-AF65-F5344CB8AC3E}">
        <p14:creationId xmlns:p14="http://schemas.microsoft.com/office/powerpoint/2010/main" val="1075913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48</a:t>
            </a:fld>
            <a:endParaRPr kumimoji="1" lang="zh-CN" altLang="en-US"/>
          </a:p>
        </p:txBody>
      </p:sp>
    </p:spTree>
    <p:extLst>
      <p:ext uri="{BB962C8B-B14F-4D97-AF65-F5344CB8AC3E}">
        <p14:creationId xmlns:p14="http://schemas.microsoft.com/office/powerpoint/2010/main" val="1683516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49</a:t>
            </a:fld>
            <a:endParaRPr kumimoji="1" lang="zh-CN" altLang="en-US"/>
          </a:p>
        </p:txBody>
      </p:sp>
    </p:spTree>
    <p:extLst>
      <p:ext uri="{BB962C8B-B14F-4D97-AF65-F5344CB8AC3E}">
        <p14:creationId xmlns:p14="http://schemas.microsoft.com/office/powerpoint/2010/main" val="340076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50</a:t>
            </a:fld>
            <a:endParaRPr kumimoji="1" lang="zh-CN" altLang="en-US"/>
          </a:p>
        </p:txBody>
      </p:sp>
    </p:spTree>
    <p:extLst>
      <p:ext uri="{BB962C8B-B14F-4D97-AF65-F5344CB8AC3E}">
        <p14:creationId xmlns:p14="http://schemas.microsoft.com/office/powerpoint/2010/main" val="173558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11</a:t>
            </a:fld>
            <a:endParaRPr kumimoji="1" lang="zh-CN" altLang="en-US"/>
          </a:p>
        </p:txBody>
      </p:sp>
    </p:spTree>
    <p:extLst>
      <p:ext uri="{BB962C8B-B14F-4D97-AF65-F5344CB8AC3E}">
        <p14:creationId xmlns:p14="http://schemas.microsoft.com/office/powerpoint/2010/main" val="21765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运维</a:t>
            </a:r>
            <a:endParaRPr kumimoji="1" lang="en-US" altLang="zh-CN" dirty="0"/>
          </a:p>
          <a:p>
            <a:r>
              <a:rPr kumimoji="1" lang="zh-CN" altLang="en-US" dirty="0"/>
              <a:t>对大型组织已经建立好的网络软硬件的维护</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12</a:t>
            </a:fld>
            <a:endParaRPr kumimoji="1" lang="zh-CN" altLang="en-US"/>
          </a:p>
        </p:txBody>
      </p:sp>
    </p:spTree>
    <p:extLst>
      <p:ext uri="{BB962C8B-B14F-4D97-AF65-F5344CB8AC3E}">
        <p14:creationId xmlns:p14="http://schemas.microsoft.com/office/powerpoint/2010/main" val="457373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运维</a:t>
            </a:r>
            <a:endParaRPr kumimoji="1" lang="en-US" altLang="zh-CN" dirty="0"/>
          </a:p>
          <a:p>
            <a:r>
              <a:rPr kumimoji="1" lang="zh-CN" altLang="en-US" dirty="0"/>
              <a:t>对大型组织已经建立好的网络软硬件的维护</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13</a:t>
            </a:fld>
            <a:endParaRPr kumimoji="1" lang="zh-CN" altLang="en-US"/>
          </a:p>
        </p:txBody>
      </p:sp>
    </p:spTree>
    <p:extLst>
      <p:ext uri="{BB962C8B-B14F-4D97-AF65-F5344CB8AC3E}">
        <p14:creationId xmlns:p14="http://schemas.microsoft.com/office/powerpoint/2010/main" val="302349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运维</a:t>
            </a:r>
            <a:endParaRPr kumimoji="1" lang="en-US" altLang="zh-CN" dirty="0"/>
          </a:p>
          <a:p>
            <a:r>
              <a:rPr kumimoji="1" lang="zh-CN" altLang="en-US" dirty="0"/>
              <a:t>对大型组织已经建立好的网络软硬件的维护</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14</a:t>
            </a:fld>
            <a:endParaRPr kumimoji="1" lang="zh-CN" altLang="en-US"/>
          </a:p>
        </p:txBody>
      </p:sp>
    </p:spTree>
    <p:extLst>
      <p:ext uri="{BB962C8B-B14F-4D97-AF65-F5344CB8AC3E}">
        <p14:creationId xmlns:p14="http://schemas.microsoft.com/office/powerpoint/2010/main" val="60262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18</a:t>
            </a:fld>
            <a:endParaRPr kumimoji="1" lang="zh-CN" altLang="en-US"/>
          </a:p>
        </p:txBody>
      </p:sp>
    </p:spTree>
    <p:extLst>
      <p:ext uri="{BB962C8B-B14F-4D97-AF65-F5344CB8AC3E}">
        <p14:creationId xmlns:p14="http://schemas.microsoft.com/office/powerpoint/2010/main" val="417167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前期准备</a:t>
            </a:r>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19</a:t>
            </a:fld>
            <a:endParaRPr kumimoji="1" lang="zh-CN" altLang="en-US"/>
          </a:p>
        </p:txBody>
      </p:sp>
    </p:spTree>
    <p:extLst>
      <p:ext uri="{BB962C8B-B14F-4D97-AF65-F5344CB8AC3E}">
        <p14:creationId xmlns:p14="http://schemas.microsoft.com/office/powerpoint/2010/main" val="286985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40</a:t>
            </a:fld>
            <a:endParaRPr kumimoji="1" lang="zh-CN" altLang="en-US"/>
          </a:p>
        </p:txBody>
      </p:sp>
    </p:spTree>
    <p:extLst>
      <p:ext uri="{BB962C8B-B14F-4D97-AF65-F5344CB8AC3E}">
        <p14:creationId xmlns:p14="http://schemas.microsoft.com/office/powerpoint/2010/main" val="1682311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DCBD1FE-CCD9-CB49-A11A-FD507BCA8A5B}" type="slidenum">
              <a:rPr kumimoji="1" lang="zh-CN" altLang="en-US" smtClean="0"/>
              <a:t>41</a:t>
            </a:fld>
            <a:endParaRPr kumimoji="1" lang="zh-CN" altLang="en-US"/>
          </a:p>
        </p:txBody>
      </p:sp>
    </p:spTree>
    <p:extLst>
      <p:ext uri="{BB962C8B-B14F-4D97-AF65-F5344CB8AC3E}">
        <p14:creationId xmlns:p14="http://schemas.microsoft.com/office/powerpoint/2010/main" val="44633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85873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336521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357208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13182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3E567C9-CAB8-C842-92F0-40AED0844464}" type="datetimeFigureOut">
              <a:rPr kumimoji="1" lang="zh-CN" altLang="en-US" smtClean="0"/>
              <a:t>2020/1/8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827976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3E567C9-CAB8-C842-92F0-40AED0844464}" type="datetimeFigureOut">
              <a:rPr kumimoji="1" lang="zh-CN" altLang="en-US" smtClean="0"/>
              <a:t>2020/1/8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30445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3E567C9-CAB8-C842-92F0-40AED0844464}" type="datetimeFigureOut">
              <a:rPr kumimoji="1" lang="zh-CN" altLang="en-US" smtClean="0"/>
              <a:t>2020/1/8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235891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3E567C9-CAB8-C842-92F0-40AED0844464}" type="datetimeFigureOut">
              <a:rPr kumimoji="1" lang="zh-CN" altLang="en-US" smtClean="0"/>
              <a:t>2020/1/8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49340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E567C9-CAB8-C842-92F0-40AED0844464}" type="datetimeFigureOut">
              <a:rPr kumimoji="1" lang="zh-CN" altLang="en-US" smtClean="0"/>
              <a:t>2020/1/8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3394031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3E567C9-CAB8-C842-92F0-40AED0844464}" type="datetimeFigureOut">
              <a:rPr kumimoji="1" lang="zh-CN" altLang="en-US" smtClean="0"/>
              <a:t>2020/1/8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1179347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3E567C9-CAB8-C842-92F0-40AED0844464}" type="datetimeFigureOut">
              <a:rPr kumimoji="1" lang="zh-CN" altLang="en-US" smtClean="0"/>
              <a:t>2020/1/8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2005492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567C9-CAB8-C842-92F0-40AED0844464}" type="datetimeFigureOut">
              <a:rPr kumimoji="1" lang="zh-CN" altLang="en-US" smtClean="0"/>
              <a:t>2020/1/8</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30AAFA-9C71-BD45-8153-64186CD6F65B}" type="slidenum">
              <a:rPr kumimoji="1" lang="zh-CN" altLang="en-US" smtClean="0"/>
              <a:t>‹#›</a:t>
            </a:fld>
            <a:endParaRPr kumimoji="1" lang="zh-CN" altLang="en-US"/>
          </a:p>
        </p:txBody>
      </p:sp>
    </p:spTree>
    <p:extLst>
      <p:ext uri="{BB962C8B-B14F-4D97-AF65-F5344CB8AC3E}">
        <p14:creationId xmlns:p14="http://schemas.microsoft.com/office/powerpoint/2010/main" val="275886602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5.png"/><Relationship Id="rId2" Type="http://schemas.microsoft.com/office/2017/06/relationships/model3d" Target="../media/model3d1.glb"/><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png"/><Relationship Id="rId11" Type="http://schemas.microsoft.com/office/2017/06/relationships/model3d" Target="../media/model3d2.glb"/><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4.png"/><Relationship Id="rId14" Type="http://schemas.microsoft.com/office/2017/06/relationships/model3d" Target="../media/model3d3.glb"/></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0.png"/><Relationship Id="rId1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37.png"/><Relationship Id="rId12" Type="http://schemas.openxmlformats.org/officeDocument/2006/relationships/image" Target="../media/image8.png"/><Relationship Id="rId17" Type="http://schemas.openxmlformats.org/officeDocument/2006/relationships/image" Target="../media/image11.png"/><Relationship Id="rId2" Type="http://schemas.microsoft.com/office/2017/06/relationships/model3d" Target="../media/model3d1.glb"/><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70.png"/><Relationship Id="rId5" Type="http://schemas.microsoft.com/office/2017/06/relationships/model3d" Target="../media/model3d3.glb"/><Relationship Id="rId1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9.pn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tiff"/><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46.jpg"/><Relationship Id="rId10"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50.jpg"/></Relationships>
</file>

<file path=ppt/slides/_rels/slide28.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46.jpg"/><Relationship Id="rId10"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50.jpg"/></Relationships>
</file>

<file path=ppt/slides/_rels/slide29.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46.jpg"/><Relationship Id="rId10"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50.jp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png"/><Relationship Id="rId3" Type="http://schemas.openxmlformats.org/officeDocument/2006/relationships/image" Target="../media/image12.png"/><Relationship Id="rId7" Type="http://schemas.microsoft.com/office/2017/06/relationships/model3d" Target="../media/model3d3.glb"/><Relationship Id="rId12" Type="http://schemas.openxmlformats.org/officeDocument/2006/relationships/image" Target="../media/image7.png"/><Relationship Id="rId17" Type="http://schemas.openxmlformats.org/officeDocument/2006/relationships/image" Target="../media/image10.png"/><Relationship Id="rId2" Type="http://schemas.microsoft.com/office/2017/06/relationships/model3d" Target="../media/model3d1.glb"/><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4.png"/><Relationship Id="rId5" Type="http://schemas.openxmlformats.org/officeDocument/2006/relationships/image" Target="../media/image2.png"/><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6.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46.jpg"/><Relationship Id="rId10"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50.jpg"/></Relationships>
</file>

<file path=ppt/slides/_rels/slide31.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Layout" Target="../slideLayouts/slideLayout1.xml"/><Relationship Id="rId6" Type="http://schemas.openxmlformats.org/officeDocument/2006/relationships/image" Target="../media/image47.jpg"/><Relationship Id="rId5" Type="http://schemas.openxmlformats.org/officeDocument/2006/relationships/image" Target="../media/image46.jpg"/><Relationship Id="rId10"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50.jp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14.png"/><Relationship Id="rId7" Type="http://schemas.openxmlformats.org/officeDocument/2006/relationships/slide" Target="slide25.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slide" Target="slide51.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21" name="3D 模型 20">
                <a:extLst>
                  <a:ext uri="{FF2B5EF4-FFF2-40B4-BE49-F238E27FC236}">
                    <a16:creationId xmlns:a16="http://schemas.microsoft.com/office/drawing/2014/main" id="{E2D53256-A9FD-D54D-850B-79FA64749526}"/>
                  </a:ext>
                </a:extLst>
              </p:cNvPr>
              <p:cNvGraphicFramePr>
                <a:graphicFrameLocks noChangeAspect="1"/>
              </p:cNvGraphicFramePr>
              <p:nvPr>
                <p:extLst>
                  <p:ext uri="{D42A27DB-BD31-4B8C-83A1-F6EECF244321}">
                    <p14:modId xmlns:p14="http://schemas.microsoft.com/office/powerpoint/2010/main" val="2788420349"/>
                  </p:ext>
                </p:extLst>
              </p:nvPr>
            </p:nvGraphicFramePr>
            <p:xfrm rot="19605993">
              <a:off x="3332595" y="1673592"/>
              <a:ext cx="2158671" cy="1105659"/>
            </p:xfrm>
            <a:graphic>
              <a:graphicData uri="http://schemas.microsoft.com/office/drawing/2017/model3d">
                <am3d:model3d r:embed="rId2">
                  <am3d:spPr>
                    <a:xfrm rot="19605993">
                      <a:off x="0" y="0"/>
                      <a:ext cx="2158671" cy="1105659"/>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3"/>
                  </am3d:raster>
                  <am3d:objViewport viewportSz="31549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1" name="3D 模型 20">
                <a:extLst>
                  <a:ext uri="{FF2B5EF4-FFF2-40B4-BE49-F238E27FC236}">
                    <a16:creationId xmlns:a16="http://schemas.microsoft.com/office/drawing/2014/main" id="{E2D53256-A9FD-D54D-850B-79FA64749526}"/>
                  </a:ext>
                </a:extLst>
              </p:cNvPr>
              <p:cNvPicPr>
                <a:picLocks noGrp="1" noRot="1" noChangeAspect="1" noMove="1" noResize="1" noEditPoints="1" noAdjustHandles="1" noChangeArrowheads="1" noChangeShapeType="1" noCrop="1"/>
              </p:cNvPicPr>
              <p:nvPr/>
            </p:nvPicPr>
            <p:blipFill>
              <a:blip r:embed="rId4"/>
              <a:stretch>
                <a:fillRect/>
              </a:stretch>
            </p:blipFill>
            <p:spPr>
              <a:xfrm rot="19605993">
                <a:off x="3332595" y="1673592"/>
                <a:ext cx="2158671" cy="1105659"/>
              </a:xfrm>
              <a:prstGeom prst="rect">
                <a:avLst/>
              </a:prstGeom>
            </p:spPr>
          </p:pic>
        </mc:Fallback>
      </mc:AlternateContent>
      <p:sp>
        <p:nvSpPr>
          <p:cNvPr id="15" name="文本框 14">
            <a:extLst>
              <a:ext uri="{FF2B5EF4-FFF2-40B4-BE49-F238E27FC236}">
                <a16:creationId xmlns:a16="http://schemas.microsoft.com/office/drawing/2014/main" id="{9BE043A9-E032-2D4F-942C-6BA513900950}"/>
              </a:ext>
            </a:extLst>
          </p:cNvPr>
          <p:cNvSpPr txBox="1"/>
          <p:nvPr/>
        </p:nvSpPr>
        <p:spPr>
          <a:xfrm>
            <a:off x="9273599" y="5809412"/>
            <a:ext cx="2962886" cy="923330"/>
          </a:xfrm>
          <a:prstGeom prst="rect">
            <a:avLst/>
          </a:prstGeom>
          <a:noFill/>
        </p:spPr>
        <p:txBody>
          <a:bodyPr wrap="square" rtlCol="0">
            <a:spAutoFit/>
          </a:bodyPr>
          <a:lstStyle/>
          <a:p>
            <a:pPr algn="ctr"/>
            <a:r>
              <a:rPr kumimoji="1" lang="en-US" altLang="zh-CN" dirty="0" err="1">
                <a:latin typeface="Stencil" pitchFamily="82" charset="0"/>
                <a:ea typeface="Gungsuh" panose="02030600000101010101" pitchFamily="18" charset="-127"/>
              </a:rPr>
              <a:t>doubleZ</a:t>
            </a:r>
            <a:endParaRPr kumimoji="1" lang="en-US" altLang="zh-CN" dirty="0">
              <a:latin typeface="Stencil" pitchFamily="82" charset="0"/>
              <a:ea typeface="Gungsuh" panose="02030600000101010101" pitchFamily="18" charset="-127"/>
            </a:endParaRPr>
          </a:p>
          <a:p>
            <a:pPr algn="ctr"/>
            <a:r>
              <a:rPr kumimoji="1" lang="en-US" altLang="zh-CN" dirty="0">
                <a:latin typeface="Stencil" pitchFamily="82" charset="0"/>
                <a:ea typeface="Gungsuh" panose="02030600000101010101" pitchFamily="18" charset="-127"/>
              </a:rPr>
              <a:t>Tongji University</a:t>
            </a:r>
          </a:p>
          <a:p>
            <a:pPr algn="ctr"/>
            <a:r>
              <a:rPr kumimoji="1" lang="en-US" altLang="zh-CN" dirty="0">
                <a:latin typeface="Stencil" pitchFamily="82" charset="0"/>
                <a:ea typeface="Gungsuh" panose="02030600000101010101" pitchFamily="18" charset="-127"/>
              </a:rPr>
              <a:t>All right reversed.</a:t>
            </a:r>
            <a:endParaRPr kumimoji="1" lang="zh-CN" altLang="en-US" dirty="0">
              <a:latin typeface="Stencil" pitchFamily="82" charset="0"/>
              <a:ea typeface="Gungsuh" panose="02030600000101010101" pitchFamily="18" charset="-127"/>
            </a:endParaRPr>
          </a:p>
        </p:txBody>
      </p:sp>
      <mc:AlternateContent xmlns:mc="http://schemas.openxmlformats.org/markup-compatibility/2006" xmlns:am3d="http://schemas.microsoft.com/office/drawing/2017/model3d">
        <mc:Choice Requires="am3d">
          <p:graphicFrame>
            <p:nvGraphicFramePr>
              <p:cNvPr id="16" name="3D 模型 15">
                <a:extLst>
                  <a:ext uri="{FF2B5EF4-FFF2-40B4-BE49-F238E27FC236}">
                    <a16:creationId xmlns:a16="http://schemas.microsoft.com/office/drawing/2014/main" id="{194C7B52-6A90-BE4D-95AC-D9785A7C54FB}"/>
                  </a:ext>
                </a:extLst>
              </p:cNvPr>
              <p:cNvGraphicFramePr>
                <a:graphicFrameLocks noChangeAspect="1"/>
              </p:cNvGraphicFramePr>
              <p:nvPr>
                <p:extLst>
                  <p:ext uri="{D42A27DB-BD31-4B8C-83A1-F6EECF244321}">
                    <p14:modId xmlns:p14="http://schemas.microsoft.com/office/powerpoint/2010/main" val="3520833669"/>
                  </p:ext>
                </p:extLst>
              </p:nvPr>
            </p:nvGraphicFramePr>
            <p:xfrm rot="16751709">
              <a:off x="9937766" y="3836555"/>
              <a:ext cx="1828931" cy="936768"/>
            </p:xfrm>
            <a:graphic>
              <a:graphicData uri="http://schemas.microsoft.com/office/drawing/2017/model3d">
                <am3d:model3d r:embed="rId2">
                  <am3d:spPr>
                    <a:xfrm rot="16751709">
                      <a:off x="0" y="0"/>
                      <a:ext cx="1828931" cy="93676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5"/>
                  </am3d:raster>
                  <am3d:objViewport viewportSz="2542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6" name="3D 模型 15">
                <a:extLst>
                  <a:ext uri="{FF2B5EF4-FFF2-40B4-BE49-F238E27FC236}">
                    <a16:creationId xmlns:a16="http://schemas.microsoft.com/office/drawing/2014/main" id="{194C7B52-6A90-BE4D-95AC-D9785A7C54FB}"/>
                  </a:ext>
                </a:extLst>
              </p:cNvPr>
              <p:cNvPicPr>
                <a:picLocks noGrp="1" noRot="1" noChangeAspect="1" noMove="1" noResize="1" noEditPoints="1" noAdjustHandles="1" noChangeArrowheads="1" noChangeShapeType="1" noCrop="1"/>
              </p:cNvPicPr>
              <p:nvPr/>
            </p:nvPicPr>
            <p:blipFill>
              <a:blip r:embed="rId6"/>
              <a:stretch>
                <a:fillRect/>
              </a:stretch>
            </p:blipFill>
            <p:spPr>
              <a:xfrm rot="16751709">
                <a:off x="9937766" y="3836555"/>
                <a:ext cx="1828931" cy="93676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3" name="3D 模型 12">
                <a:extLst>
                  <a:ext uri="{FF2B5EF4-FFF2-40B4-BE49-F238E27FC236}">
                    <a16:creationId xmlns:a16="http://schemas.microsoft.com/office/drawing/2014/main" id="{30D27693-8FBE-2441-8419-119072497E0A}"/>
                  </a:ext>
                </a:extLst>
              </p:cNvPr>
              <p:cNvGraphicFramePr>
                <a:graphicFrameLocks noChangeAspect="1"/>
              </p:cNvGraphicFramePr>
              <p:nvPr>
                <p:extLst>
                  <p:ext uri="{D42A27DB-BD31-4B8C-83A1-F6EECF244321}">
                    <p14:modId xmlns:p14="http://schemas.microsoft.com/office/powerpoint/2010/main" val="2083629308"/>
                  </p:ext>
                </p:extLst>
              </p:nvPr>
            </p:nvGraphicFramePr>
            <p:xfrm rot="16751709">
              <a:off x="8419701" y="2380728"/>
              <a:ext cx="1758354" cy="872851"/>
            </p:xfrm>
            <a:graphic>
              <a:graphicData uri="http://schemas.microsoft.com/office/drawing/2017/model3d">
                <am3d:model3d r:embed="rId2">
                  <am3d:spPr>
                    <a:xfrm rot="16751709">
                      <a:off x="0" y="0"/>
                      <a:ext cx="1758354" cy="872851"/>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7"/>
                  </am3d:raster>
                  <am3d:objViewport viewportSz="2542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模型 12">
                <a:extLst>
                  <a:ext uri="{FF2B5EF4-FFF2-40B4-BE49-F238E27FC236}">
                    <a16:creationId xmlns:a16="http://schemas.microsoft.com/office/drawing/2014/main" id="{30D27693-8FBE-2441-8419-119072497E0A}"/>
                  </a:ext>
                </a:extLst>
              </p:cNvPr>
              <p:cNvPicPr>
                <a:picLocks noGrp="1" noRot="1" noChangeAspect="1" noMove="1" noResize="1" noEditPoints="1" noAdjustHandles="1" noChangeArrowheads="1" noChangeShapeType="1" noCrop="1"/>
              </p:cNvPicPr>
              <p:nvPr/>
            </p:nvPicPr>
            <p:blipFill>
              <a:blip r:embed="rId8"/>
              <a:stretch>
                <a:fillRect/>
              </a:stretch>
            </p:blipFill>
            <p:spPr>
              <a:xfrm rot="16751709">
                <a:off x="8419701" y="2380728"/>
                <a:ext cx="1758354" cy="872851"/>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模型 7">
                <a:extLst>
                  <a:ext uri="{FF2B5EF4-FFF2-40B4-BE49-F238E27FC236}">
                    <a16:creationId xmlns:a16="http://schemas.microsoft.com/office/drawing/2014/main" id="{703AEFB4-337B-3341-B00A-E374FCD725DA}"/>
                  </a:ext>
                </a:extLst>
              </p:cNvPr>
              <p:cNvGraphicFramePr>
                <a:graphicFrameLocks noChangeAspect="1"/>
              </p:cNvGraphicFramePr>
              <p:nvPr>
                <p:extLst>
                  <p:ext uri="{D42A27DB-BD31-4B8C-83A1-F6EECF244321}">
                    <p14:modId xmlns:p14="http://schemas.microsoft.com/office/powerpoint/2010/main" val="3694335913"/>
                  </p:ext>
                </p:extLst>
              </p:nvPr>
            </p:nvGraphicFramePr>
            <p:xfrm rot="16751709">
              <a:off x="9946513" y="2424970"/>
              <a:ext cx="1828931" cy="936768"/>
            </p:xfrm>
            <a:graphic>
              <a:graphicData uri="http://schemas.microsoft.com/office/drawing/2017/model3d">
                <am3d:model3d r:embed="rId2">
                  <am3d:spPr>
                    <a:xfrm rot="16751709">
                      <a:off x="0" y="0"/>
                      <a:ext cx="1828931" cy="93676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6"/>
                  </am3d:raster>
                  <am3d:objViewport viewportSz="2542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模型 7">
                <a:extLst>
                  <a:ext uri="{FF2B5EF4-FFF2-40B4-BE49-F238E27FC236}">
                    <a16:creationId xmlns:a16="http://schemas.microsoft.com/office/drawing/2014/main" id="{703AEFB4-337B-3341-B00A-E374FCD725DA}"/>
                  </a:ext>
                </a:extLst>
              </p:cNvPr>
              <p:cNvPicPr>
                <a:picLocks noGrp="1" noRot="1" noChangeAspect="1" noMove="1" noResize="1" noEditPoints="1" noAdjustHandles="1" noChangeArrowheads="1" noChangeShapeType="1" noCrop="1"/>
              </p:cNvPicPr>
              <p:nvPr/>
            </p:nvPicPr>
            <p:blipFill>
              <a:blip r:embed="rId6"/>
              <a:stretch>
                <a:fillRect/>
              </a:stretch>
            </p:blipFill>
            <p:spPr>
              <a:xfrm rot="16751709">
                <a:off x="9946513" y="2424970"/>
                <a:ext cx="1828931" cy="93676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 name="3D 模型 3">
                <a:extLst>
                  <a:ext uri="{FF2B5EF4-FFF2-40B4-BE49-F238E27FC236}">
                    <a16:creationId xmlns:a16="http://schemas.microsoft.com/office/drawing/2014/main" id="{DAAE057F-8074-444A-884C-12F1A069C6FA}"/>
                  </a:ext>
                </a:extLst>
              </p:cNvPr>
              <p:cNvGraphicFramePr>
                <a:graphicFrameLocks noChangeAspect="1"/>
              </p:cNvGraphicFramePr>
              <p:nvPr>
                <p:extLst>
                  <p:ext uri="{D42A27DB-BD31-4B8C-83A1-F6EECF244321}">
                    <p14:modId xmlns:p14="http://schemas.microsoft.com/office/powerpoint/2010/main" val="1715153300"/>
                  </p:ext>
                </p:extLst>
              </p:nvPr>
            </p:nvGraphicFramePr>
            <p:xfrm rot="16200000">
              <a:off x="9632479" y="973349"/>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9"/>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模型 3">
                <a:extLst>
                  <a:ext uri="{FF2B5EF4-FFF2-40B4-BE49-F238E27FC236}">
                    <a16:creationId xmlns:a16="http://schemas.microsoft.com/office/drawing/2014/main" id="{DAAE057F-8074-444A-884C-12F1A069C6FA}"/>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632479" y="973349"/>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FB46497B-CD38-3141-A6B5-5540CA9322F9}"/>
                  </a:ext>
                </a:extLst>
              </p:cNvPr>
              <p:cNvGraphicFramePr>
                <a:graphicFrameLocks noChangeAspect="1"/>
              </p:cNvGraphicFramePr>
              <p:nvPr>
                <p:extLst>
                  <p:ext uri="{D42A27DB-BD31-4B8C-83A1-F6EECF244321}">
                    <p14:modId xmlns:p14="http://schemas.microsoft.com/office/powerpoint/2010/main" val="2717691103"/>
                  </p:ext>
                </p:extLst>
              </p:nvPr>
            </p:nvGraphicFramePr>
            <p:xfrm rot="16200000">
              <a:off x="9632479" y="3604678"/>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FB46497B-CD38-3141-A6B5-5540CA9322F9}"/>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632479" y="3604678"/>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4" name="3D 模型 13">
                <a:extLst>
                  <a:ext uri="{FF2B5EF4-FFF2-40B4-BE49-F238E27FC236}">
                    <a16:creationId xmlns:a16="http://schemas.microsoft.com/office/drawing/2014/main" id="{C1328C6C-5C91-B443-B44D-3B4386E18703}"/>
                  </a:ext>
                </a:extLst>
              </p:cNvPr>
              <p:cNvGraphicFramePr>
                <a:graphicFrameLocks noChangeAspect="1"/>
              </p:cNvGraphicFramePr>
              <p:nvPr>
                <p:extLst>
                  <p:ext uri="{D42A27DB-BD31-4B8C-83A1-F6EECF244321}">
                    <p14:modId xmlns:p14="http://schemas.microsoft.com/office/powerpoint/2010/main" val="4251839947"/>
                  </p:ext>
                </p:extLst>
              </p:nvPr>
            </p:nvGraphicFramePr>
            <p:xfrm rot="16751709">
              <a:off x="8388366" y="3684155"/>
              <a:ext cx="1828931" cy="936768"/>
            </p:xfrm>
            <a:graphic>
              <a:graphicData uri="http://schemas.microsoft.com/office/drawing/2017/model3d">
                <am3d:model3d r:embed="rId2">
                  <am3d:spPr>
                    <a:xfrm rot="16751709">
                      <a:off x="0" y="0"/>
                      <a:ext cx="1828931" cy="93676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6"/>
                  </am3d:raster>
                  <am3d:objViewport viewportSz="2542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4" name="3D 模型 13">
                <a:extLst>
                  <a:ext uri="{FF2B5EF4-FFF2-40B4-BE49-F238E27FC236}">
                    <a16:creationId xmlns:a16="http://schemas.microsoft.com/office/drawing/2014/main" id="{C1328C6C-5C91-B443-B44D-3B4386E18703}"/>
                  </a:ext>
                </a:extLst>
              </p:cNvPr>
              <p:cNvPicPr>
                <a:picLocks noGrp="1" noRot="1" noChangeAspect="1" noMove="1" noResize="1" noEditPoints="1" noAdjustHandles="1" noChangeArrowheads="1" noChangeShapeType="1" noCrop="1"/>
              </p:cNvPicPr>
              <p:nvPr/>
            </p:nvPicPr>
            <p:blipFill>
              <a:blip r:embed="rId6"/>
              <a:stretch>
                <a:fillRect/>
              </a:stretch>
            </p:blipFill>
            <p:spPr>
              <a:xfrm rot="16751709">
                <a:off x="8388366" y="3684155"/>
                <a:ext cx="1828931" cy="93676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0" name="3D 模型 9">
                <a:extLst>
                  <a:ext uri="{FF2B5EF4-FFF2-40B4-BE49-F238E27FC236}">
                    <a16:creationId xmlns:a16="http://schemas.microsoft.com/office/drawing/2014/main" id="{1E6541BF-B9B4-CA46-9562-FF87AEB4C2F3}"/>
                  </a:ext>
                </a:extLst>
              </p:cNvPr>
              <p:cNvGraphicFramePr>
                <a:graphicFrameLocks noChangeAspect="1"/>
              </p:cNvGraphicFramePr>
              <p:nvPr>
                <p:extLst>
                  <p:ext uri="{D42A27DB-BD31-4B8C-83A1-F6EECF244321}">
                    <p14:modId xmlns:p14="http://schemas.microsoft.com/office/powerpoint/2010/main" val="2145759718"/>
                  </p:ext>
                </p:extLst>
              </p:nvPr>
            </p:nvGraphicFramePr>
            <p:xfrm rot="16200000">
              <a:off x="9692874" y="2344956"/>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模型 9">
                <a:extLst>
                  <a:ext uri="{FF2B5EF4-FFF2-40B4-BE49-F238E27FC236}">
                    <a16:creationId xmlns:a16="http://schemas.microsoft.com/office/drawing/2014/main" id="{1E6541BF-B9B4-CA46-9562-FF87AEB4C2F3}"/>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9692874" y="2344956"/>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 name="3D 模型 1">
                <a:extLst>
                  <a:ext uri="{FF2B5EF4-FFF2-40B4-BE49-F238E27FC236}">
                    <a16:creationId xmlns:a16="http://schemas.microsoft.com/office/drawing/2014/main" id="{EAC9E439-3720-C341-8CD1-900B34891E3C}"/>
                  </a:ext>
                </a:extLst>
              </p:cNvPr>
              <p:cNvGraphicFramePr>
                <a:graphicFrameLocks noChangeAspect="1"/>
              </p:cNvGraphicFramePr>
              <p:nvPr>
                <p:extLst>
                  <p:ext uri="{D42A27DB-BD31-4B8C-83A1-F6EECF244321}">
                    <p14:modId xmlns:p14="http://schemas.microsoft.com/office/powerpoint/2010/main" val="1975972010"/>
                  </p:ext>
                </p:extLst>
              </p:nvPr>
            </p:nvGraphicFramePr>
            <p:xfrm>
              <a:off x="961197" y="1652358"/>
              <a:ext cx="2484909" cy="3548320"/>
            </p:xfrm>
            <a:graphic>
              <a:graphicData uri="http://schemas.microsoft.com/office/drawing/2017/model3d">
                <am3d:model3d r:embed="rId11">
                  <am3d:spPr>
                    <a:xfrm>
                      <a:off x="0" y="0"/>
                      <a:ext cx="2484909" cy="3548320"/>
                    </a:xfrm>
                    <a:prstGeom prst="rect">
                      <a:avLst/>
                    </a:prstGeom>
                  </am3d:spPr>
                  <am3d:camera>
                    <am3d:pos x="0" y="0" z="58490198"/>
                    <am3d:up dx="0" dy="36000000" dz="0"/>
                    <am3d:lookAt x="0" y="0" z="0"/>
                    <am3d:perspective fov="2700000"/>
                  </am3d:camera>
                  <am3d:trans>
                    <am3d:meterPerModelUnit n="8456130" d="1000000"/>
                    <am3d:preTrans dx="-33726694" dy="-23027232" dz="-60882359"/>
                    <am3d:scale>
                      <am3d:sx n="1000000" d="1000000"/>
                      <am3d:sy n="1000000" d="1000000"/>
                      <am3d:sz n="1000000" d="1000000"/>
                    </am3d:scale>
                    <am3d:rot/>
                    <am3d:postTrans dx="0" dy="0" dz="0"/>
                  </am3d:trans>
                  <am3d:raster rName="Office3DRenderer" rVer="16.0.8326">
                    <am3d:blip r:embed="rId12"/>
                  </am3d:raster>
                  <am3d:objViewport viewportSz="46334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模型 1">
                <a:extLst>
                  <a:ext uri="{FF2B5EF4-FFF2-40B4-BE49-F238E27FC236}">
                    <a16:creationId xmlns:a16="http://schemas.microsoft.com/office/drawing/2014/main" id="{EAC9E439-3720-C341-8CD1-900B34891E3C}"/>
                  </a:ext>
                </a:extLst>
              </p:cNvPr>
              <p:cNvPicPr>
                <a:picLocks noGrp="1" noRot="1" noChangeAspect="1" noMove="1" noResize="1" noEditPoints="1" noAdjustHandles="1" noChangeArrowheads="1" noChangeShapeType="1" noCrop="1"/>
              </p:cNvPicPr>
              <p:nvPr/>
            </p:nvPicPr>
            <p:blipFill>
              <a:blip r:embed="rId13"/>
              <a:stretch>
                <a:fillRect/>
              </a:stretch>
            </p:blipFill>
            <p:spPr>
              <a:xfrm>
                <a:off x="961197" y="1652358"/>
                <a:ext cx="2484909" cy="354832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7" name="3D 模型 16">
                <a:extLst>
                  <a:ext uri="{FF2B5EF4-FFF2-40B4-BE49-F238E27FC236}">
                    <a16:creationId xmlns:a16="http://schemas.microsoft.com/office/drawing/2014/main" id="{34133D83-27F3-414C-BA2F-3505B7F6A1EE}"/>
                  </a:ext>
                </a:extLst>
              </p:cNvPr>
              <p:cNvGraphicFramePr>
                <a:graphicFrameLocks noChangeAspect="1"/>
              </p:cNvGraphicFramePr>
              <p:nvPr>
                <p:extLst>
                  <p:ext uri="{D42A27DB-BD31-4B8C-83A1-F6EECF244321}">
                    <p14:modId xmlns:p14="http://schemas.microsoft.com/office/powerpoint/2010/main" val="970300115"/>
                  </p:ext>
                </p:extLst>
              </p:nvPr>
            </p:nvGraphicFramePr>
            <p:xfrm>
              <a:off x="6188394" y="1654840"/>
              <a:ext cx="2484909" cy="3548320"/>
            </p:xfrm>
            <a:graphic>
              <a:graphicData uri="http://schemas.microsoft.com/office/drawing/2017/model3d">
                <am3d:model3d r:embed="rId11">
                  <am3d:spPr>
                    <a:xfrm>
                      <a:off x="0" y="0"/>
                      <a:ext cx="2484909" cy="3548320"/>
                    </a:xfrm>
                    <a:prstGeom prst="rect">
                      <a:avLst/>
                    </a:prstGeom>
                  </am3d:spPr>
                  <am3d:camera>
                    <am3d:pos x="0" y="0" z="58490198"/>
                    <am3d:up dx="0" dy="36000000" dz="0"/>
                    <am3d:lookAt x="0" y="0" z="0"/>
                    <am3d:perspective fov="2700000"/>
                  </am3d:camera>
                  <am3d:trans>
                    <am3d:meterPerModelUnit n="8456130" d="1000000"/>
                    <am3d:preTrans dx="-33726694" dy="-23027232" dz="-60882359"/>
                    <am3d:scale>
                      <am3d:sx n="1000000" d="1000000"/>
                      <am3d:sy n="1000000" d="1000000"/>
                      <am3d:sz n="1000000" d="1000000"/>
                    </am3d:scale>
                    <am3d:rot/>
                    <am3d:postTrans dx="0" dy="0" dz="0"/>
                  </am3d:trans>
                  <am3d:raster rName="Office3DRenderer" rVer="16.0.8326">
                    <am3d:blip r:embed="rId13"/>
                  </am3d:raster>
                  <am3d:objViewport viewportSz="46334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模型 16">
                <a:extLst>
                  <a:ext uri="{FF2B5EF4-FFF2-40B4-BE49-F238E27FC236}">
                    <a16:creationId xmlns:a16="http://schemas.microsoft.com/office/drawing/2014/main" id="{34133D83-27F3-414C-BA2F-3505B7F6A1EE}"/>
                  </a:ext>
                </a:extLst>
              </p:cNvPr>
              <p:cNvPicPr>
                <a:picLocks noGrp="1" noRot="1" noChangeAspect="1" noMove="1" noResize="1" noEditPoints="1" noAdjustHandles="1" noChangeArrowheads="1" noChangeShapeType="1" noCrop="1"/>
              </p:cNvPicPr>
              <p:nvPr/>
            </p:nvPicPr>
            <p:blipFill>
              <a:blip r:embed="rId13"/>
              <a:stretch>
                <a:fillRect/>
              </a:stretch>
            </p:blipFill>
            <p:spPr>
              <a:xfrm>
                <a:off x="6188394" y="1654840"/>
                <a:ext cx="2484909" cy="354832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5" name="3D 模型 4">
                <a:extLst>
                  <a:ext uri="{FF2B5EF4-FFF2-40B4-BE49-F238E27FC236}">
                    <a16:creationId xmlns:a16="http://schemas.microsoft.com/office/drawing/2014/main" id="{ED92E151-6937-7441-BBE6-12C97BE2A9DF}"/>
                  </a:ext>
                </a:extLst>
              </p:cNvPr>
              <p:cNvGraphicFramePr>
                <a:graphicFrameLocks noChangeAspect="1"/>
              </p:cNvGraphicFramePr>
              <p:nvPr>
                <p:extLst>
                  <p:ext uri="{D42A27DB-BD31-4B8C-83A1-F6EECF244321}">
                    <p14:modId xmlns:p14="http://schemas.microsoft.com/office/powerpoint/2010/main" val="2209280843"/>
                  </p:ext>
                </p:extLst>
              </p:nvPr>
            </p:nvGraphicFramePr>
            <p:xfrm rot="16615140">
              <a:off x="3046526" y="2675402"/>
              <a:ext cx="3688551" cy="1178816"/>
            </p:xfrm>
            <a:graphic>
              <a:graphicData uri="http://schemas.microsoft.com/office/drawing/2017/model3d">
                <am3d:model3d r:embed="rId14">
                  <am3d:spPr>
                    <a:xfrm rot="16615140">
                      <a:off x="0" y="0"/>
                      <a:ext cx="3688551" cy="1178816"/>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542288" ay="17521" az="420919"/>
                    <am3d:postTrans dx="0" dy="0" dz="0"/>
                  </am3d:trans>
                  <am3d:raster rName="Office3DRenderer" rVer="16.0.8326">
                    <am3d:blip r:embed="rId15"/>
                  </am3d:raster>
                  <am3d:objViewport viewportSz="4499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模型 4">
                <a:extLst>
                  <a:ext uri="{FF2B5EF4-FFF2-40B4-BE49-F238E27FC236}">
                    <a16:creationId xmlns:a16="http://schemas.microsoft.com/office/drawing/2014/main" id="{ED92E151-6937-7441-BBE6-12C97BE2A9DF}"/>
                  </a:ext>
                </a:extLst>
              </p:cNvPr>
              <p:cNvPicPr>
                <a:picLocks noGrp="1" noRot="1" noChangeAspect="1" noMove="1" noResize="1" noEditPoints="1" noAdjustHandles="1" noChangeArrowheads="1" noChangeShapeType="1" noCrop="1"/>
              </p:cNvPicPr>
              <p:nvPr/>
            </p:nvPicPr>
            <p:blipFill>
              <a:blip r:embed="rId16"/>
              <a:stretch>
                <a:fillRect/>
              </a:stretch>
            </p:blipFill>
            <p:spPr>
              <a:xfrm rot="16615140">
                <a:off x="3046526" y="2675402"/>
                <a:ext cx="3688551" cy="117881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9" name="3D 模型 18">
                <a:extLst>
                  <a:ext uri="{FF2B5EF4-FFF2-40B4-BE49-F238E27FC236}">
                    <a16:creationId xmlns:a16="http://schemas.microsoft.com/office/drawing/2014/main" id="{57E3DA43-FDA4-E541-AEE9-99512478C9CB}"/>
                  </a:ext>
                </a:extLst>
              </p:cNvPr>
              <p:cNvGraphicFramePr>
                <a:graphicFrameLocks noChangeAspect="1"/>
              </p:cNvGraphicFramePr>
              <p:nvPr>
                <p:extLst>
                  <p:ext uri="{D42A27DB-BD31-4B8C-83A1-F6EECF244321}">
                    <p14:modId xmlns:p14="http://schemas.microsoft.com/office/powerpoint/2010/main" val="517777233"/>
                  </p:ext>
                </p:extLst>
              </p:nvPr>
            </p:nvGraphicFramePr>
            <p:xfrm rot="16200000">
              <a:off x="4414634" y="3625092"/>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 模型 18">
                <a:extLst>
                  <a:ext uri="{FF2B5EF4-FFF2-40B4-BE49-F238E27FC236}">
                    <a16:creationId xmlns:a16="http://schemas.microsoft.com/office/drawing/2014/main" id="{57E3DA43-FDA4-E541-AEE9-99512478C9CB}"/>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4414634" y="3625092"/>
                <a:ext cx="952332" cy="2272897"/>
              </a:xfrm>
              <a:prstGeom prst="rect">
                <a:avLst/>
              </a:prstGeom>
            </p:spPr>
          </p:pic>
        </mc:Fallback>
      </mc:AlternateContent>
    </p:spTree>
    <p:extLst>
      <p:ext uri="{BB962C8B-B14F-4D97-AF65-F5344CB8AC3E}">
        <p14:creationId xmlns:p14="http://schemas.microsoft.com/office/powerpoint/2010/main" val="380408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A788DAA-8A3D-5943-B205-2005D14A8297}"/>
              </a:ext>
            </a:extLst>
          </p:cNvPr>
          <p:cNvSpPr txBox="1"/>
          <p:nvPr/>
        </p:nvSpPr>
        <p:spPr>
          <a:xfrm>
            <a:off x="2273702" y="3943350"/>
            <a:ext cx="519672" cy="461665"/>
          </a:xfrm>
          <a:prstGeom prst="rect">
            <a:avLst/>
          </a:prstGeom>
          <a:noFill/>
        </p:spPr>
        <p:txBody>
          <a:bodyPr wrap="square" rtlCol="0">
            <a:spAutoFit/>
          </a:bodyPr>
          <a:lstStyle/>
          <a:p>
            <a:r>
              <a:rPr kumimoji="1" lang="en-US" altLang="zh-CN" sz="2400" dirty="0"/>
              <a:t>KR</a:t>
            </a:r>
            <a:endParaRPr kumimoji="1" lang="zh-CN" altLang="en-US" sz="2400" dirty="0"/>
          </a:p>
        </p:txBody>
      </p:sp>
      <p:pic>
        <p:nvPicPr>
          <p:cNvPr id="12" name="图片 11">
            <a:extLst>
              <a:ext uri="{FF2B5EF4-FFF2-40B4-BE49-F238E27FC236}">
                <a16:creationId xmlns:a16="http://schemas.microsoft.com/office/drawing/2014/main" id="{DE8B2B5A-A7C0-B74A-81FC-C38CA4ADEE81}"/>
              </a:ext>
            </a:extLst>
          </p:cNvPr>
          <p:cNvPicPr>
            <a:picLocks noChangeAspect="1"/>
          </p:cNvPicPr>
          <p:nvPr/>
        </p:nvPicPr>
        <p:blipFill>
          <a:blip r:embed="rId2"/>
          <a:stretch>
            <a:fillRect/>
          </a:stretch>
        </p:blipFill>
        <p:spPr>
          <a:xfrm>
            <a:off x="1932114" y="2788572"/>
            <a:ext cx="1270000" cy="1028700"/>
          </a:xfrm>
          <a:prstGeom prst="rect">
            <a:avLst/>
          </a:prstGeom>
        </p:spPr>
      </p:pic>
      <p:sp>
        <p:nvSpPr>
          <p:cNvPr id="3" name="矩形 2">
            <a:extLst>
              <a:ext uri="{FF2B5EF4-FFF2-40B4-BE49-F238E27FC236}">
                <a16:creationId xmlns:a16="http://schemas.microsoft.com/office/drawing/2014/main" id="{8B2C3402-BCC3-AD4D-AA00-5908480CFBF9}"/>
              </a:ext>
            </a:extLst>
          </p:cNvPr>
          <p:cNvSpPr/>
          <p:nvPr/>
        </p:nvSpPr>
        <p:spPr>
          <a:xfrm>
            <a:off x="4890524" y="1210162"/>
            <a:ext cx="7272932" cy="4524315"/>
          </a:xfrm>
          <a:prstGeom prst="rect">
            <a:avLst/>
          </a:prstGeom>
        </p:spPr>
        <p:txBody>
          <a:bodyPr wrap="square">
            <a:spAutoFit/>
          </a:bodyPr>
          <a:lstStyle/>
          <a:p>
            <a:pPr indent="-457200"/>
            <a:r>
              <a:rPr lang="en-US" altLang="zh-CN" sz="2400" dirty="0">
                <a:solidFill>
                  <a:schemeClr val="bg1">
                    <a:lumMod val="50000"/>
                    <a:lumOff val="50000"/>
                  </a:schemeClr>
                </a:solidFill>
              </a:rPr>
              <a:t>In today's Internet, all kinds of application, thus produced huge amounts of data resource, which contains </a:t>
            </a:r>
            <a:r>
              <a:rPr lang="en-US" altLang="zh-CN" sz="2400" dirty="0"/>
              <a:t>a large number of valuable knowledge</a:t>
            </a:r>
            <a:r>
              <a:rPr lang="en-US" altLang="zh-CN" sz="2400" dirty="0">
                <a:solidFill>
                  <a:schemeClr val="bg1">
                    <a:lumMod val="50000"/>
                    <a:lumOff val="50000"/>
                  </a:schemeClr>
                </a:solidFill>
              </a:rPr>
              <a:t>.</a:t>
            </a:r>
          </a:p>
          <a:p>
            <a:pPr indent="-457200"/>
            <a:r>
              <a:rPr lang="en-US" altLang="zh-CN" sz="2400" dirty="0">
                <a:solidFill>
                  <a:schemeClr val="bg1">
                    <a:lumMod val="50000"/>
                    <a:lumOff val="50000"/>
                  </a:schemeClr>
                </a:solidFill>
              </a:rPr>
              <a:t> </a:t>
            </a:r>
          </a:p>
          <a:p>
            <a:pPr indent="-457200"/>
            <a:r>
              <a:rPr lang="en-US" altLang="zh-CN" sz="2400" dirty="0">
                <a:solidFill>
                  <a:schemeClr val="bg1">
                    <a:lumMod val="50000"/>
                    <a:lumOff val="50000"/>
                  </a:schemeClr>
                </a:solidFill>
              </a:rPr>
              <a:t>How to </a:t>
            </a:r>
            <a:r>
              <a:rPr lang="en-US" altLang="zh-CN" sz="2400" dirty="0"/>
              <a:t>organize</a:t>
            </a:r>
            <a:r>
              <a:rPr lang="zh-CN" altLang="en-US" sz="2400" dirty="0"/>
              <a:t> </a:t>
            </a:r>
            <a:r>
              <a:rPr lang="en-US" altLang="zh-CN" sz="2400" dirty="0"/>
              <a:t>these knowledge</a:t>
            </a:r>
            <a:r>
              <a:rPr lang="en-US" altLang="zh-CN" sz="2400" dirty="0">
                <a:solidFill>
                  <a:schemeClr val="bg1">
                    <a:lumMod val="50000"/>
                    <a:lumOff val="50000"/>
                  </a:schemeClr>
                </a:solidFill>
              </a:rPr>
              <a:t>, in order to make further </a:t>
            </a:r>
            <a:r>
              <a:rPr lang="en-US" altLang="zh-CN" sz="2400" dirty="0"/>
              <a:t>calculation and analysis</a:t>
            </a:r>
            <a:r>
              <a:rPr lang="en-US" altLang="zh-CN" sz="2400" dirty="0">
                <a:solidFill>
                  <a:schemeClr val="bg1">
                    <a:lumMod val="50000"/>
                    <a:lumOff val="50000"/>
                  </a:schemeClr>
                </a:solidFill>
              </a:rPr>
              <a:t>. Much attention has been paid to knowledge graph arises at the historic moment, </a:t>
            </a:r>
            <a:r>
              <a:rPr lang="en-US" altLang="zh-CN" sz="2400" dirty="0"/>
              <a:t>the entity (including the concept, attribute values) represented as graph nodes, node of the edge between the corresponding relationship between entities</a:t>
            </a:r>
            <a:r>
              <a:rPr lang="en-US" altLang="zh-CN" sz="2400" dirty="0">
                <a:solidFill>
                  <a:schemeClr val="bg1">
                    <a:lumMod val="50000"/>
                    <a:lumOff val="50000"/>
                  </a:schemeClr>
                </a:solidFill>
              </a:rPr>
              <a:t>, with a network structure characterization of acquired knowledge, clear and intuitive.</a:t>
            </a:r>
            <a:endParaRPr lang="zh-CN" altLang="en-US" sz="2400" dirty="0">
              <a:solidFill>
                <a:schemeClr val="bg1">
                  <a:lumMod val="50000"/>
                  <a:lumOff val="50000"/>
                </a:schemeClr>
              </a:solidFill>
            </a:endParaRPr>
          </a:p>
        </p:txBody>
      </p:sp>
      <p:pic>
        <p:nvPicPr>
          <p:cNvPr id="11" name="图片 10">
            <a:extLst>
              <a:ext uri="{FF2B5EF4-FFF2-40B4-BE49-F238E27FC236}">
                <a16:creationId xmlns:a16="http://schemas.microsoft.com/office/drawing/2014/main" id="{F3C66286-75CC-A848-A34F-9F665EA340C1}"/>
              </a:ext>
            </a:extLst>
          </p:cNvPr>
          <p:cNvPicPr>
            <a:picLocks noChangeAspect="1"/>
          </p:cNvPicPr>
          <p:nvPr/>
        </p:nvPicPr>
        <p:blipFill>
          <a:blip r:embed="rId3"/>
          <a:stretch>
            <a:fillRect/>
          </a:stretch>
        </p:blipFill>
        <p:spPr>
          <a:xfrm>
            <a:off x="3531969" y="2788572"/>
            <a:ext cx="1028700" cy="1028700"/>
          </a:xfrm>
          <a:prstGeom prst="rect">
            <a:avLst/>
          </a:prstGeom>
        </p:spPr>
      </p:pic>
      <p:sp>
        <p:nvSpPr>
          <p:cNvPr id="13" name="文本框 12">
            <a:extLst>
              <a:ext uri="{FF2B5EF4-FFF2-40B4-BE49-F238E27FC236}">
                <a16:creationId xmlns:a16="http://schemas.microsoft.com/office/drawing/2014/main" id="{7246E863-F2DD-4F4E-B692-FE10AF1FBC18}"/>
              </a:ext>
            </a:extLst>
          </p:cNvPr>
          <p:cNvSpPr txBox="1"/>
          <p:nvPr/>
        </p:nvSpPr>
        <p:spPr>
          <a:xfrm>
            <a:off x="3643006" y="3898110"/>
            <a:ext cx="806625" cy="707886"/>
          </a:xfrm>
          <a:prstGeom prst="rect">
            <a:avLst/>
          </a:prstGeom>
          <a:noFill/>
        </p:spPr>
        <p:txBody>
          <a:bodyPr wrap="square" rtlCol="0">
            <a:spAutoFit/>
          </a:bodyPr>
          <a:lstStyle/>
          <a:p>
            <a:r>
              <a:rPr kumimoji="1" lang="en-US" altLang="zh-CN" sz="4000" dirty="0"/>
              <a:t>KG</a:t>
            </a:r>
            <a:endParaRPr kumimoji="1" lang="zh-CN" altLang="en-US" sz="4000" dirty="0"/>
          </a:p>
        </p:txBody>
      </p:sp>
      <p:pic>
        <p:nvPicPr>
          <p:cNvPr id="14" name="图片 13">
            <a:extLst>
              <a:ext uri="{FF2B5EF4-FFF2-40B4-BE49-F238E27FC236}">
                <a16:creationId xmlns:a16="http://schemas.microsoft.com/office/drawing/2014/main" id="{E8569962-CE5A-D545-998E-71FEFB654BFE}"/>
              </a:ext>
            </a:extLst>
          </p:cNvPr>
          <p:cNvPicPr>
            <a:picLocks noChangeAspect="1"/>
          </p:cNvPicPr>
          <p:nvPr/>
        </p:nvPicPr>
        <p:blipFill>
          <a:blip r:embed="rId4"/>
          <a:stretch>
            <a:fillRect/>
          </a:stretch>
        </p:blipFill>
        <p:spPr>
          <a:xfrm>
            <a:off x="505254" y="2673350"/>
            <a:ext cx="1270000" cy="1270000"/>
          </a:xfrm>
          <a:prstGeom prst="rect">
            <a:avLst/>
          </a:prstGeom>
        </p:spPr>
      </p:pic>
      <p:sp>
        <p:nvSpPr>
          <p:cNvPr id="15" name="文本框 14">
            <a:extLst>
              <a:ext uri="{FF2B5EF4-FFF2-40B4-BE49-F238E27FC236}">
                <a16:creationId xmlns:a16="http://schemas.microsoft.com/office/drawing/2014/main" id="{B7050610-E6AB-C948-8CA5-DA67FE43FA6A}"/>
              </a:ext>
            </a:extLst>
          </p:cNvPr>
          <p:cNvSpPr txBox="1"/>
          <p:nvPr/>
        </p:nvSpPr>
        <p:spPr>
          <a:xfrm>
            <a:off x="360406" y="3943350"/>
            <a:ext cx="1692877" cy="461665"/>
          </a:xfrm>
          <a:prstGeom prst="rect">
            <a:avLst/>
          </a:prstGeom>
          <a:noFill/>
        </p:spPr>
        <p:txBody>
          <a:bodyPr wrap="square" rtlCol="0">
            <a:spAutoFit/>
          </a:bodyPr>
          <a:lstStyle/>
          <a:p>
            <a:r>
              <a:rPr kumimoji="1" lang="en-US" altLang="zh-CN" sz="2400" dirty="0"/>
              <a:t>Knowledge</a:t>
            </a:r>
            <a:endParaRPr kumimoji="1" lang="zh-CN" altLang="en-US" sz="2400" dirty="0"/>
          </a:p>
        </p:txBody>
      </p:sp>
      <p:sp>
        <p:nvSpPr>
          <p:cNvPr id="20" name="文本框 19">
            <a:extLst>
              <a:ext uri="{FF2B5EF4-FFF2-40B4-BE49-F238E27FC236}">
                <a16:creationId xmlns:a16="http://schemas.microsoft.com/office/drawing/2014/main" id="{2BC66A1B-99D2-BE4F-BACF-E5376F345DDE}"/>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21" name="文本框 20">
            <a:extLst>
              <a:ext uri="{FF2B5EF4-FFF2-40B4-BE49-F238E27FC236}">
                <a16:creationId xmlns:a16="http://schemas.microsoft.com/office/drawing/2014/main" id="{075AF236-748E-CD4A-BA5C-9E898B8ADEB1}"/>
              </a:ext>
            </a:extLst>
          </p:cNvPr>
          <p:cNvSpPr txBox="1"/>
          <p:nvPr/>
        </p:nvSpPr>
        <p:spPr>
          <a:xfrm>
            <a:off x="267674" y="805820"/>
            <a:ext cx="2829696" cy="584775"/>
          </a:xfrm>
          <a:prstGeom prst="rect">
            <a:avLst/>
          </a:prstGeom>
          <a:noFill/>
        </p:spPr>
        <p:txBody>
          <a:bodyPr wrap="square" rtlCol="0">
            <a:spAutoFit/>
          </a:bodyPr>
          <a:lstStyle/>
          <a:p>
            <a:r>
              <a:rPr kumimoji="1" lang="en-US" altLang="zh-CN" sz="3200" dirty="0">
                <a:solidFill>
                  <a:schemeClr val="bg1">
                    <a:lumMod val="50000"/>
                    <a:lumOff val="50000"/>
                  </a:schemeClr>
                </a:solidFill>
              </a:rPr>
              <a:t>Basic</a:t>
            </a:r>
            <a:r>
              <a:rPr kumimoji="1" lang="zh-CN" altLang="en-US" sz="3200" dirty="0">
                <a:solidFill>
                  <a:schemeClr val="bg1">
                    <a:lumMod val="50000"/>
                    <a:lumOff val="50000"/>
                  </a:schemeClr>
                </a:solidFill>
              </a:rPr>
              <a:t> </a:t>
            </a:r>
            <a:r>
              <a:rPr kumimoji="1" lang="en-US" altLang="zh-CN" sz="3200" dirty="0">
                <a:solidFill>
                  <a:schemeClr val="bg1">
                    <a:lumMod val="50000"/>
                    <a:lumOff val="50000"/>
                  </a:schemeClr>
                </a:solidFill>
              </a:rPr>
              <a:t>Keywords</a:t>
            </a:r>
            <a:endParaRPr kumimoji="1" lang="zh-CN" altLang="en-US" sz="3200" dirty="0">
              <a:solidFill>
                <a:schemeClr val="bg1">
                  <a:lumMod val="50000"/>
                  <a:lumOff val="50000"/>
                </a:schemeClr>
              </a:solidFill>
            </a:endParaRPr>
          </a:p>
        </p:txBody>
      </p:sp>
    </p:spTree>
    <p:extLst>
      <p:ext uri="{BB962C8B-B14F-4D97-AF65-F5344CB8AC3E}">
        <p14:creationId xmlns:p14="http://schemas.microsoft.com/office/powerpoint/2010/main" val="4054588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A788DAA-8A3D-5943-B205-2005D14A8297}"/>
              </a:ext>
            </a:extLst>
          </p:cNvPr>
          <p:cNvSpPr txBox="1"/>
          <p:nvPr/>
        </p:nvSpPr>
        <p:spPr>
          <a:xfrm>
            <a:off x="2273702" y="3943350"/>
            <a:ext cx="519672" cy="461665"/>
          </a:xfrm>
          <a:prstGeom prst="rect">
            <a:avLst/>
          </a:prstGeom>
          <a:noFill/>
        </p:spPr>
        <p:txBody>
          <a:bodyPr wrap="square" rtlCol="0">
            <a:spAutoFit/>
          </a:bodyPr>
          <a:lstStyle/>
          <a:p>
            <a:r>
              <a:rPr kumimoji="1" lang="en-US" altLang="zh-CN" sz="2400" dirty="0"/>
              <a:t>KR</a:t>
            </a:r>
            <a:endParaRPr kumimoji="1" lang="zh-CN" altLang="en-US" sz="2400" dirty="0"/>
          </a:p>
        </p:txBody>
      </p:sp>
      <p:pic>
        <p:nvPicPr>
          <p:cNvPr id="12" name="图片 11">
            <a:extLst>
              <a:ext uri="{FF2B5EF4-FFF2-40B4-BE49-F238E27FC236}">
                <a16:creationId xmlns:a16="http://schemas.microsoft.com/office/drawing/2014/main" id="{DE8B2B5A-A7C0-B74A-81FC-C38CA4ADEE81}"/>
              </a:ext>
            </a:extLst>
          </p:cNvPr>
          <p:cNvPicPr>
            <a:picLocks noChangeAspect="1"/>
          </p:cNvPicPr>
          <p:nvPr/>
        </p:nvPicPr>
        <p:blipFill>
          <a:blip r:embed="rId3"/>
          <a:stretch>
            <a:fillRect/>
          </a:stretch>
        </p:blipFill>
        <p:spPr>
          <a:xfrm>
            <a:off x="1932114" y="2788572"/>
            <a:ext cx="1270000" cy="1028700"/>
          </a:xfrm>
          <a:prstGeom prst="rect">
            <a:avLst/>
          </a:prstGeom>
        </p:spPr>
      </p:pic>
      <p:pic>
        <p:nvPicPr>
          <p:cNvPr id="11" name="图片 10">
            <a:extLst>
              <a:ext uri="{FF2B5EF4-FFF2-40B4-BE49-F238E27FC236}">
                <a16:creationId xmlns:a16="http://schemas.microsoft.com/office/drawing/2014/main" id="{F3C66286-75CC-A848-A34F-9F665EA340C1}"/>
              </a:ext>
            </a:extLst>
          </p:cNvPr>
          <p:cNvPicPr>
            <a:picLocks noChangeAspect="1"/>
          </p:cNvPicPr>
          <p:nvPr/>
        </p:nvPicPr>
        <p:blipFill>
          <a:blip r:embed="rId4"/>
          <a:stretch>
            <a:fillRect/>
          </a:stretch>
        </p:blipFill>
        <p:spPr>
          <a:xfrm>
            <a:off x="3420756" y="2788572"/>
            <a:ext cx="1028700" cy="1028700"/>
          </a:xfrm>
          <a:prstGeom prst="rect">
            <a:avLst/>
          </a:prstGeom>
        </p:spPr>
      </p:pic>
      <p:sp>
        <p:nvSpPr>
          <p:cNvPr id="13" name="文本框 12">
            <a:extLst>
              <a:ext uri="{FF2B5EF4-FFF2-40B4-BE49-F238E27FC236}">
                <a16:creationId xmlns:a16="http://schemas.microsoft.com/office/drawing/2014/main" id="{7246E863-F2DD-4F4E-B692-FE10AF1FBC18}"/>
              </a:ext>
            </a:extLst>
          </p:cNvPr>
          <p:cNvSpPr txBox="1"/>
          <p:nvPr/>
        </p:nvSpPr>
        <p:spPr>
          <a:xfrm>
            <a:off x="3630474" y="3943349"/>
            <a:ext cx="806625" cy="461665"/>
          </a:xfrm>
          <a:prstGeom prst="rect">
            <a:avLst/>
          </a:prstGeom>
          <a:noFill/>
        </p:spPr>
        <p:txBody>
          <a:bodyPr wrap="square" rtlCol="0">
            <a:spAutoFit/>
          </a:bodyPr>
          <a:lstStyle/>
          <a:p>
            <a:r>
              <a:rPr kumimoji="1" lang="en-US" altLang="zh-CN" sz="2400" dirty="0"/>
              <a:t>KG</a:t>
            </a:r>
            <a:endParaRPr kumimoji="1" lang="zh-CN" altLang="en-US" sz="2400" dirty="0"/>
          </a:p>
        </p:txBody>
      </p:sp>
      <p:pic>
        <p:nvPicPr>
          <p:cNvPr id="14" name="图片 13">
            <a:extLst>
              <a:ext uri="{FF2B5EF4-FFF2-40B4-BE49-F238E27FC236}">
                <a16:creationId xmlns:a16="http://schemas.microsoft.com/office/drawing/2014/main" id="{E8569962-CE5A-D545-998E-71FEFB654BFE}"/>
              </a:ext>
            </a:extLst>
          </p:cNvPr>
          <p:cNvPicPr>
            <a:picLocks noChangeAspect="1"/>
          </p:cNvPicPr>
          <p:nvPr/>
        </p:nvPicPr>
        <p:blipFill>
          <a:blip r:embed="rId5"/>
          <a:stretch>
            <a:fillRect/>
          </a:stretch>
        </p:blipFill>
        <p:spPr>
          <a:xfrm>
            <a:off x="505254" y="2673350"/>
            <a:ext cx="1270000" cy="1270000"/>
          </a:xfrm>
          <a:prstGeom prst="rect">
            <a:avLst/>
          </a:prstGeom>
        </p:spPr>
      </p:pic>
      <p:sp>
        <p:nvSpPr>
          <p:cNvPr id="15" name="文本框 14">
            <a:extLst>
              <a:ext uri="{FF2B5EF4-FFF2-40B4-BE49-F238E27FC236}">
                <a16:creationId xmlns:a16="http://schemas.microsoft.com/office/drawing/2014/main" id="{B7050610-E6AB-C948-8CA5-DA67FE43FA6A}"/>
              </a:ext>
            </a:extLst>
          </p:cNvPr>
          <p:cNvSpPr txBox="1"/>
          <p:nvPr/>
        </p:nvSpPr>
        <p:spPr>
          <a:xfrm>
            <a:off x="360406" y="3943350"/>
            <a:ext cx="1692877" cy="461665"/>
          </a:xfrm>
          <a:prstGeom prst="rect">
            <a:avLst/>
          </a:prstGeom>
          <a:noFill/>
        </p:spPr>
        <p:txBody>
          <a:bodyPr wrap="square" rtlCol="0">
            <a:spAutoFit/>
          </a:bodyPr>
          <a:lstStyle/>
          <a:p>
            <a:r>
              <a:rPr kumimoji="1" lang="en-US" altLang="zh-CN" sz="2400" dirty="0"/>
              <a:t>Knowledge</a:t>
            </a:r>
            <a:endParaRPr kumimoji="1" lang="zh-CN" altLang="en-US" sz="2400" dirty="0"/>
          </a:p>
        </p:txBody>
      </p:sp>
      <p:pic>
        <p:nvPicPr>
          <p:cNvPr id="5" name="图片 4">
            <a:extLst>
              <a:ext uri="{FF2B5EF4-FFF2-40B4-BE49-F238E27FC236}">
                <a16:creationId xmlns:a16="http://schemas.microsoft.com/office/drawing/2014/main" id="{F30311E5-E21C-6A44-BBF1-C7DB5E843D18}"/>
              </a:ext>
            </a:extLst>
          </p:cNvPr>
          <p:cNvPicPr>
            <a:picLocks noChangeAspect="1"/>
          </p:cNvPicPr>
          <p:nvPr/>
        </p:nvPicPr>
        <p:blipFill>
          <a:blip r:embed="rId6"/>
          <a:stretch>
            <a:fillRect/>
          </a:stretch>
        </p:blipFill>
        <p:spPr>
          <a:xfrm>
            <a:off x="6837598" y="1139966"/>
            <a:ext cx="3297212" cy="3297212"/>
          </a:xfrm>
          <a:prstGeom prst="rect">
            <a:avLst/>
          </a:prstGeom>
        </p:spPr>
      </p:pic>
      <p:sp>
        <p:nvSpPr>
          <p:cNvPr id="27" name="文本框 26">
            <a:extLst>
              <a:ext uri="{FF2B5EF4-FFF2-40B4-BE49-F238E27FC236}">
                <a16:creationId xmlns:a16="http://schemas.microsoft.com/office/drawing/2014/main" id="{F7B7E72A-F2C3-1B47-9584-A7487F8BAE11}"/>
              </a:ext>
            </a:extLst>
          </p:cNvPr>
          <p:cNvSpPr txBox="1"/>
          <p:nvPr/>
        </p:nvSpPr>
        <p:spPr>
          <a:xfrm>
            <a:off x="6112641" y="4175725"/>
            <a:ext cx="4747126" cy="707886"/>
          </a:xfrm>
          <a:prstGeom prst="rect">
            <a:avLst/>
          </a:prstGeom>
          <a:noFill/>
        </p:spPr>
        <p:txBody>
          <a:bodyPr wrap="square" rtlCol="0">
            <a:spAutoFit/>
          </a:bodyPr>
          <a:lstStyle/>
          <a:p>
            <a:r>
              <a:rPr kumimoji="1" lang="en-US" altLang="zh-CN" sz="4000" dirty="0"/>
              <a:t>Knowledge Reasoning</a:t>
            </a:r>
            <a:endParaRPr kumimoji="1" lang="zh-CN" altLang="en-US" sz="4000" dirty="0"/>
          </a:p>
        </p:txBody>
      </p:sp>
      <p:sp>
        <p:nvSpPr>
          <p:cNvPr id="16" name="文本框 15">
            <a:extLst>
              <a:ext uri="{FF2B5EF4-FFF2-40B4-BE49-F238E27FC236}">
                <a16:creationId xmlns:a16="http://schemas.microsoft.com/office/drawing/2014/main" id="{90D314ED-57A5-9743-8371-0843A8BF12A1}"/>
              </a:ext>
            </a:extLst>
          </p:cNvPr>
          <p:cNvSpPr txBox="1"/>
          <p:nvPr/>
        </p:nvSpPr>
        <p:spPr>
          <a:xfrm>
            <a:off x="267674" y="805820"/>
            <a:ext cx="2829696" cy="584775"/>
          </a:xfrm>
          <a:prstGeom prst="rect">
            <a:avLst/>
          </a:prstGeom>
          <a:noFill/>
        </p:spPr>
        <p:txBody>
          <a:bodyPr wrap="square" rtlCol="0">
            <a:spAutoFit/>
          </a:bodyPr>
          <a:lstStyle/>
          <a:p>
            <a:r>
              <a:rPr kumimoji="1" lang="en-US" altLang="zh-CN" sz="3200" dirty="0">
                <a:solidFill>
                  <a:schemeClr val="bg1">
                    <a:lumMod val="50000"/>
                    <a:lumOff val="50000"/>
                  </a:schemeClr>
                </a:solidFill>
              </a:rPr>
              <a:t>Basic</a:t>
            </a:r>
            <a:r>
              <a:rPr kumimoji="1" lang="zh-CN" altLang="en-US" sz="3200" dirty="0">
                <a:solidFill>
                  <a:schemeClr val="bg1">
                    <a:lumMod val="50000"/>
                    <a:lumOff val="50000"/>
                  </a:schemeClr>
                </a:solidFill>
              </a:rPr>
              <a:t> </a:t>
            </a:r>
            <a:r>
              <a:rPr kumimoji="1" lang="en-US" altLang="zh-CN" sz="3200" dirty="0">
                <a:solidFill>
                  <a:schemeClr val="bg1">
                    <a:lumMod val="50000"/>
                    <a:lumOff val="50000"/>
                  </a:schemeClr>
                </a:solidFill>
              </a:rPr>
              <a:t>Keywords</a:t>
            </a:r>
            <a:endParaRPr kumimoji="1" lang="zh-CN" altLang="en-US" sz="3200" dirty="0">
              <a:solidFill>
                <a:schemeClr val="bg1">
                  <a:lumMod val="50000"/>
                  <a:lumOff val="50000"/>
                </a:schemeClr>
              </a:solidFill>
            </a:endParaRPr>
          </a:p>
        </p:txBody>
      </p:sp>
      <p:sp>
        <p:nvSpPr>
          <p:cNvPr id="18" name="文本框 17">
            <a:extLst>
              <a:ext uri="{FF2B5EF4-FFF2-40B4-BE49-F238E27FC236}">
                <a16:creationId xmlns:a16="http://schemas.microsoft.com/office/drawing/2014/main" id="{B7C358C4-5877-864D-B258-F4172F24D105}"/>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1190752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30311E5-E21C-6A44-BBF1-C7DB5E843D18}"/>
              </a:ext>
            </a:extLst>
          </p:cNvPr>
          <p:cNvPicPr>
            <a:picLocks noChangeAspect="1"/>
          </p:cNvPicPr>
          <p:nvPr/>
        </p:nvPicPr>
        <p:blipFill>
          <a:blip r:embed="rId3"/>
          <a:stretch>
            <a:fillRect/>
          </a:stretch>
        </p:blipFill>
        <p:spPr>
          <a:xfrm>
            <a:off x="611472" y="2946778"/>
            <a:ext cx="1640304" cy="1640304"/>
          </a:xfrm>
          <a:prstGeom prst="rect">
            <a:avLst/>
          </a:prstGeom>
        </p:spPr>
      </p:pic>
      <p:sp>
        <p:nvSpPr>
          <p:cNvPr id="2" name="矩形 1">
            <a:extLst>
              <a:ext uri="{FF2B5EF4-FFF2-40B4-BE49-F238E27FC236}">
                <a16:creationId xmlns:a16="http://schemas.microsoft.com/office/drawing/2014/main" id="{ACCFDED8-0669-A544-8093-AF7998B0E0D6}"/>
              </a:ext>
            </a:extLst>
          </p:cNvPr>
          <p:cNvSpPr/>
          <p:nvPr/>
        </p:nvSpPr>
        <p:spPr>
          <a:xfrm>
            <a:off x="2361334" y="2250333"/>
            <a:ext cx="4257897" cy="461665"/>
          </a:xfrm>
          <a:prstGeom prst="rect">
            <a:avLst/>
          </a:prstGeom>
        </p:spPr>
        <p:txBody>
          <a:bodyPr wrap="none">
            <a:spAutoFit/>
          </a:bodyPr>
          <a:lstStyle/>
          <a:p>
            <a:r>
              <a:rPr lang="en" altLang="zh-CN" sz="2400" b="1" dirty="0">
                <a:solidFill>
                  <a:srgbClr val="DEDEDE"/>
                </a:solidFill>
                <a:latin typeface="Helvetica Neue" panose="02000503000000020004" pitchFamily="2" charset="0"/>
              </a:rPr>
              <a:t>Operation and Maintenance</a:t>
            </a:r>
            <a:endParaRPr lang="zh-CN" altLang="en-US" sz="2400" dirty="0"/>
          </a:p>
        </p:txBody>
      </p:sp>
      <p:sp>
        <p:nvSpPr>
          <p:cNvPr id="3" name="矩形 2">
            <a:extLst>
              <a:ext uri="{FF2B5EF4-FFF2-40B4-BE49-F238E27FC236}">
                <a16:creationId xmlns:a16="http://schemas.microsoft.com/office/drawing/2014/main" id="{8CACBDA9-B339-3C43-B5C9-8804BE02187F}"/>
              </a:ext>
            </a:extLst>
          </p:cNvPr>
          <p:cNvSpPr/>
          <p:nvPr/>
        </p:nvSpPr>
        <p:spPr>
          <a:xfrm>
            <a:off x="3026607" y="3105494"/>
            <a:ext cx="8752703" cy="2246769"/>
          </a:xfrm>
          <a:prstGeom prst="rect">
            <a:avLst/>
          </a:prstGeom>
        </p:spPr>
        <p:txBody>
          <a:bodyPr wrap="square">
            <a:spAutoFit/>
          </a:bodyPr>
          <a:lstStyle/>
          <a:p>
            <a:r>
              <a:rPr lang="zh-CN" altLang="en-US" sz="2000" dirty="0"/>
              <a:t>Maintenance of established network hardware and software in large organizations</a:t>
            </a:r>
            <a:r>
              <a:rPr lang="en-US" altLang="zh-CN" sz="2000" dirty="0"/>
              <a:t>.</a:t>
            </a:r>
          </a:p>
          <a:p>
            <a:endParaRPr lang="en-US" altLang="zh-CN" sz="2000" dirty="0"/>
          </a:p>
          <a:p>
            <a:r>
              <a:rPr lang="en" altLang="zh-CN" sz="2000" dirty="0"/>
              <a:t>However, in the face of massive monitoring data and huge distributed system, all kinds of operation and maintenance subjects have their own characteristics and rules and are interrelated, which increases the difficulty of operation and maintenance decision-making, and operation and maintenance knowledge graph emerges at the right moment.</a:t>
            </a:r>
          </a:p>
        </p:txBody>
      </p:sp>
      <p:sp>
        <p:nvSpPr>
          <p:cNvPr id="7" name="文本框 6">
            <a:extLst>
              <a:ext uri="{FF2B5EF4-FFF2-40B4-BE49-F238E27FC236}">
                <a16:creationId xmlns:a16="http://schemas.microsoft.com/office/drawing/2014/main" id="{8B1A3008-37D6-D34C-B0A9-44C76E79A571}"/>
              </a:ext>
            </a:extLst>
          </p:cNvPr>
          <p:cNvSpPr txBox="1"/>
          <p:nvPr/>
        </p:nvSpPr>
        <p:spPr>
          <a:xfrm>
            <a:off x="267674" y="807837"/>
            <a:ext cx="829659" cy="584775"/>
          </a:xfrm>
          <a:prstGeom prst="rect">
            <a:avLst/>
          </a:prstGeom>
          <a:noFill/>
        </p:spPr>
        <p:txBody>
          <a:bodyPr wrap="square" rtlCol="0">
            <a:spAutoFit/>
          </a:bodyPr>
          <a:lstStyle/>
          <a:p>
            <a:r>
              <a:rPr kumimoji="1" lang="en-US" altLang="zh-CN" sz="3200" dirty="0">
                <a:solidFill>
                  <a:schemeClr val="bg1">
                    <a:lumMod val="50000"/>
                    <a:lumOff val="50000"/>
                  </a:schemeClr>
                </a:solidFill>
              </a:rPr>
              <a:t>Lab</a:t>
            </a:r>
            <a:endParaRPr kumimoji="1" lang="zh-CN" altLang="en-US" sz="3200" dirty="0">
              <a:solidFill>
                <a:schemeClr val="bg1">
                  <a:lumMod val="50000"/>
                  <a:lumOff val="50000"/>
                </a:schemeClr>
              </a:solidFill>
            </a:endParaRPr>
          </a:p>
        </p:txBody>
      </p:sp>
      <p:sp>
        <p:nvSpPr>
          <p:cNvPr id="9" name="文本框 8">
            <a:extLst>
              <a:ext uri="{FF2B5EF4-FFF2-40B4-BE49-F238E27FC236}">
                <a16:creationId xmlns:a16="http://schemas.microsoft.com/office/drawing/2014/main" id="{A2184EC2-AC9E-CA4E-BAFF-0BE95BFCCF6C}"/>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2527496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30311E5-E21C-6A44-BBF1-C7DB5E843D18}"/>
              </a:ext>
            </a:extLst>
          </p:cNvPr>
          <p:cNvPicPr>
            <a:picLocks noChangeAspect="1"/>
          </p:cNvPicPr>
          <p:nvPr/>
        </p:nvPicPr>
        <p:blipFill>
          <a:blip r:embed="rId3"/>
          <a:stretch>
            <a:fillRect/>
          </a:stretch>
        </p:blipFill>
        <p:spPr>
          <a:xfrm>
            <a:off x="611472" y="2946778"/>
            <a:ext cx="1640304" cy="1640304"/>
          </a:xfrm>
          <a:prstGeom prst="rect">
            <a:avLst/>
          </a:prstGeom>
        </p:spPr>
      </p:pic>
      <p:sp>
        <p:nvSpPr>
          <p:cNvPr id="9" name="文本框 8">
            <a:extLst>
              <a:ext uri="{FF2B5EF4-FFF2-40B4-BE49-F238E27FC236}">
                <a16:creationId xmlns:a16="http://schemas.microsoft.com/office/drawing/2014/main" id="{A2184EC2-AC9E-CA4E-BAFF-0BE95BFCCF6C}"/>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8" name="文本框 7">
            <a:extLst>
              <a:ext uri="{FF2B5EF4-FFF2-40B4-BE49-F238E27FC236}">
                <a16:creationId xmlns:a16="http://schemas.microsoft.com/office/drawing/2014/main" id="{1F7CA0D9-3232-2642-8A82-175689EFBC2B}"/>
              </a:ext>
            </a:extLst>
          </p:cNvPr>
          <p:cNvSpPr txBox="1"/>
          <p:nvPr/>
        </p:nvSpPr>
        <p:spPr>
          <a:xfrm>
            <a:off x="267674" y="807837"/>
            <a:ext cx="829659" cy="584775"/>
          </a:xfrm>
          <a:prstGeom prst="rect">
            <a:avLst/>
          </a:prstGeom>
          <a:noFill/>
        </p:spPr>
        <p:txBody>
          <a:bodyPr wrap="square" rtlCol="0">
            <a:spAutoFit/>
          </a:bodyPr>
          <a:lstStyle/>
          <a:p>
            <a:r>
              <a:rPr kumimoji="1" lang="en-US" altLang="zh-CN" sz="3200" dirty="0">
                <a:solidFill>
                  <a:schemeClr val="bg1">
                    <a:lumMod val="50000"/>
                    <a:lumOff val="50000"/>
                  </a:schemeClr>
                </a:solidFill>
              </a:rPr>
              <a:t>Lab</a:t>
            </a:r>
            <a:endParaRPr kumimoji="1" lang="zh-CN" altLang="en-US" sz="3200" dirty="0">
              <a:solidFill>
                <a:schemeClr val="bg1">
                  <a:lumMod val="50000"/>
                  <a:lumOff val="50000"/>
                </a:schemeClr>
              </a:solidFill>
            </a:endParaRPr>
          </a:p>
        </p:txBody>
      </p:sp>
      <p:pic>
        <p:nvPicPr>
          <p:cNvPr id="4" name="图片 3">
            <a:extLst>
              <a:ext uri="{FF2B5EF4-FFF2-40B4-BE49-F238E27FC236}">
                <a16:creationId xmlns:a16="http://schemas.microsoft.com/office/drawing/2014/main" id="{30ADC579-4070-7245-BC81-3D9877E2BC96}"/>
              </a:ext>
            </a:extLst>
          </p:cNvPr>
          <p:cNvPicPr>
            <a:picLocks noChangeAspect="1"/>
          </p:cNvPicPr>
          <p:nvPr/>
        </p:nvPicPr>
        <p:blipFill>
          <a:blip r:embed="rId4"/>
          <a:stretch>
            <a:fillRect/>
          </a:stretch>
        </p:blipFill>
        <p:spPr>
          <a:xfrm>
            <a:off x="3061854" y="1341474"/>
            <a:ext cx="8518674" cy="4850912"/>
          </a:xfrm>
          <a:prstGeom prst="rect">
            <a:avLst/>
          </a:prstGeom>
        </p:spPr>
      </p:pic>
    </p:spTree>
    <p:extLst>
      <p:ext uri="{BB962C8B-B14F-4D97-AF65-F5344CB8AC3E}">
        <p14:creationId xmlns:p14="http://schemas.microsoft.com/office/powerpoint/2010/main" val="138889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401D9B4-F090-CD4F-ABF0-96ECA00AD4BA}"/>
              </a:ext>
            </a:extLst>
          </p:cNvPr>
          <p:cNvPicPr>
            <a:picLocks noChangeAspect="1"/>
          </p:cNvPicPr>
          <p:nvPr/>
        </p:nvPicPr>
        <p:blipFill>
          <a:blip r:embed="rId3"/>
          <a:stretch>
            <a:fillRect/>
          </a:stretch>
        </p:blipFill>
        <p:spPr>
          <a:xfrm>
            <a:off x="3061855" y="1330368"/>
            <a:ext cx="8497948" cy="4850912"/>
          </a:xfrm>
          <a:prstGeom prst="rect">
            <a:avLst/>
          </a:prstGeom>
        </p:spPr>
      </p:pic>
      <p:pic>
        <p:nvPicPr>
          <p:cNvPr id="5" name="图片 4">
            <a:extLst>
              <a:ext uri="{FF2B5EF4-FFF2-40B4-BE49-F238E27FC236}">
                <a16:creationId xmlns:a16="http://schemas.microsoft.com/office/drawing/2014/main" id="{F30311E5-E21C-6A44-BBF1-C7DB5E843D18}"/>
              </a:ext>
            </a:extLst>
          </p:cNvPr>
          <p:cNvPicPr>
            <a:picLocks noChangeAspect="1"/>
          </p:cNvPicPr>
          <p:nvPr/>
        </p:nvPicPr>
        <p:blipFill>
          <a:blip r:embed="rId4"/>
          <a:stretch>
            <a:fillRect/>
          </a:stretch>
        </p:blipFill>
        <p:spPr>
          <a:xfrm>
            <a:off x="611472" y="2946778"/>
            <a:ext cx="1640304" cy="1640304"/>
          </a:xfrm>
          <a:prstGeom prst="rect">
            <a:avLst/>
          </a:prstGeom>
        </p:spPr>
      </p:pic>
      <p:sp>
        <p:nvSpPr>
          <p:cNvPr id="9" name="文本框 8">
            <a:extLst>
              <a:ext uri="{FF2B5EF4-FFF2-40B4-BE49-F238E27FC236}">
                <a16:creationId xmlns:a16="http://schemas.microsoft.com/office/drawing/2014/main" id="{A2184EC2-AC9E-CA4E-BAFF-0BE95BFCCF6C}"/>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8" name="文本框 7">
            <a:extLst>
              <a:ext uri="{FF2B5EF4-FFF2-40B4-BE49-F238E27FC236}">
                <a16:creationId xmlns:a16="http://schemas.microsoft.com/office/drawing/2014/main" id="{1F7CA0D9-3232-2642-8A82-175689EFBC2B}"/>
              </a:ext>
            </a:extLst>
          </p:cNvPr>
          <p:cNvSpPr txBox="1"/>
          <p:nvPr/>
        </p:nvSpPr>
        <p:spPr>
          <a:xfrm>
            <a:off x="267674" y="807837"/>
            <a:ext cx="829659" cy="584775"/>
          </a:xfrm>
          <a:prstGeom prst="rect">
            <a:avLst/>
          </a:prstGeom>
          <a:noFill/>
        </p:spPr>
        <p:txBody>
          <a:bodyPr wrap="square" rtlCol="0">
            <a:spAutoFit/>
          </a:bodyPr>
          <a:lstStyle/>
          <a:p>
            <a:r>
              <a:rPr kumimoji="1" lang="en-US" altLang="zh-CN" sz="3200" dirty="0">
                <a:solidFill>
                  <a:schemeClr val="bg1">
                    <a:lumMod val="50000"/>
                    <a:lumOff val="50000"/>
                  </a:schemeClr>
                </a:solidFill>
              </a:rPr>
              <a:t>Lab</a:t>
            </a:r>
            <a:endParaRPr kumimoji="1" lang="zh-CN" altLang="en-US" sz="3200" dirty="0">
              <a:solidFill>
                <a:schemeClr val="bg1">
                  <a:lumMod val="50000"/>
                  <a:lumOff val="50000"/>
                </a:schemeClr>
              </a:solidFill>
            </a:endParaRPr>
          </a:p>
        </p:txBody>
      </p:sp>
    </p:spTree>
    <p:extLst>
      <p:ext uri="{BB962C8B-B14F-4D97-AF65-F5344CB8AC3E}">
        <p14:creationId xmlns:p14="http://schemas.microsoft.com/office/powerpoint/2010/main" val="297400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67674" y="806782"/>
            <a:ext cx="2213216" cy="584775"/>
          </a:xfrm>
          <a:prstGeom prst="rect">
            <a:avLst/>
          </a:prstGeom>
          <a:noFill/>
        </p:spPr>
        <p:txBody>
          <a:bodyPr wrap="square" rtlCol="0">
            <a:spAutoFit/>
          </a:bodyPr>
          <a:lstStyle/>
          <a:p>
            <a:r>
              <a:rPr kumimoji="1" lang="en-US" altLang="zh-CN" sz="3200" dirty="0">
                <a:solidFill>
                  <a:schemeClr val="bg1">
                    <a:lumMod val="50000"/>
                    <a:lumOff val="50000"/>
                  </a:schemeClr>
                </a:solidFill>
              </a:rPr>
              <a:t>Description</a:t>
            </a:r>
            <a:endParaRPr kumimoji="1" lang="zh-CN" altLang="en-US" sz="3200" dirty="0">
              <a:solidFill>
                <a:schemeClr val="bg1">
                  <a:lumMod val="50000"/>
                  <a:lumOff val="50000"/>
                </a:schemeClr>
              </a:solidFill>
            </a:endParaRPr>
          </a:p>
        </p:txBody>
      </p:sp>
      <p:sp>
        <p:nvSpPr>
          <p:cNvPr id="2" name="矩形 1">
            <a:extLst>
              <a:ext uri="{FF2B5EF4-FFF2-40B4-BE49-F238E27FC236}">
                <a16:creationId xmlns:a16="http://schemas.microsoft.com/office/drawing/2014/main" id="{E2254D53-D129-3249-AF48-D8094D77B8AD}"/>
              </a:ext>
            </a:extLst>
          </p:cNvPr>
          <p:cNvSpPr/>
          <p:nvPr/>
        </p:nvSpPr>
        <p:spPr>
          <a:xfrm>
            <a:off x="1198605" y="1588440"/>
            <a:ext cx="10663881" cy="4893647"/>
          </a:xfrm>
          <a:prstGeom prst="rect">
            <a:avLst/>
          </a:prstGeom>
        </p:spPr>
        <p:txBody>
          <a:bodyPr wrap="square">
            <a:spAutoFit/>
          </a:bodyPr>
          <a:lstStyle/>
          <a:p>
            <a:pPr marL="457200" indent="-457200">
              <a:buAutoNum type="arabicPeriod"/>
            </a:pPr>
            <a:r>
              <a:rPr lang="zh-CN" altLang="en-US" sz="2400" dirty="0"/>
              <a:t>Build the </a:t>
            </a:r>
            <a:r>
              <a:rPr lang="en-US" altLang="zh-CN" sz="2400" dirty="0"/>
              <a:t>metadata</a:t>
            </a:r>
            <a:r>
              <a:rPr lang="zh-CN" altLang="en-US" sz="2400" dirty="0"/>
              <a:t> layer of knowledge </a:t>
            </a:r>
            <a:r>
              <a:rPr lang="en-US" altLang="zh-CN" sz="2400" dirty="0"/>
              <a:t>Graph</a:t>
            </a:r>
            <a:r>
              <a:rPr lang="zh-CN" altLang="en-US" sz="2400" dirty="0"/>
              <a:t>, so as to improve the structure of knowledge </a:t>
            </a:r>
            <a:r>
              <a:rPr lang="en-US" altLang="zh-CN" sz="2400" dirty="0"/>
              <a:t>graph.</a:t>
            </a:r>
          </a:p>
          <a:p>
            <a:pPr marL="457200" indent="-457200">
              <a:buAutoNum type="arabicPeriod"/>
            </a:pPr>
            <a:endParaRPr lang="zh-CN" altLang="en-US" sz="2400" dirty="0"/>
          </a:p>
          <a:p>
            <a:r>
              <a:rPr lang="zh-CN" altLang="en-US" sz="2400" dirty="0"/>
              <a:t>2. Three kinds of reasoning</a:t>
            </a:r>
            <a:r>
              <a:rPr lang="en-US" altLang="zh-CN" sz="2400" dirty="0"/>
              <a:t>:</a:t>
            </a:r>
            <a:endParaRPr lang="zh-CN" altLang="en-US" sz="2400" dirty="0"/>
          </a:p>
          <a:p>
            <a:r>
              <a:rPr lang="en-US" altLang="zh-CN" sz="2400" dirty="0"/>
              <a:t>	(</a:t>
            </a:r>
            <a:r>
              <a:rPr lang="zh-CN" altLang="en-US" sz="2400" dirty="0"/>
              <a:t>1</a:t>
            </a:r>
            <a:r>
              <a:rPr lang="en-US" altLang="zh-CN" sz="2400" dirty="0"/>
              <a:t>) </a:t>
            </a:r>
            <a:r>
              <a:rPr lang="zh-CN" altLang="en-US" sz="2400" dirty="0"/>
              <a:t>Able to pass autonomously defined rules, obtain reasoning results based </a:t>
            </a:r>
            <a:r>
              <a:rPr lang="en-US" altLang="zh-CN" sz="2400" dirty="0"/>
              <a:t>			</a:t>
            </a:r>
            <a:r>
              <a:rPr lang="zh-CN" altLang="en-US" sz="2400" dirty="0"/>
              <a:t>on this rule, and write the newly discovered knowledge into the database</a:t>
            </a:r>
            <a:r>
              <a:rPr lang="en-US" altLang="zh-CN" sz="2400" dirty="0"/>
              <a:t>.</a:t>
            </a:r>
            <a:endParaRPr lang="zh-CN" altLang="en-US" sz="2400" dirty="0"/>
          </a:p>
          <a:p>
            <a:r>
              <a:rPr lang="en-US" altLang="zh-CN" sz="2400" dirty="0"/>
              <a:t>	(</a:t>
            </a:r>
            <a:r>
              <a:rPr lang="zh-CN" altLang="en-US" sz="2400" dirty="0"/>
              <a:t>2</a:t>
            </a:r>
            <a:r>
              <a:rPr lang="en-US" altLang="zh-CN" sz="2400" dirty="0"/>
              <a:t>) </a:t>
            </a:r>
            <a:r>
              <a:rPr lang="zh-CN" altLang="en-US" sz="2400" dirty="0"/>
              <a:t>Able to perform ontology inference on knowledge graphs and write the </a:t>
            </a:r>
            <a:r>
              <a:rPr lang="en-US" altLang="zh-CN" sz="2400" dirty="0"/>
              <a:t>			</a:t>
            </a:r>
            <a:r>
              <a:rPr lang="zh-CN" altLang="en-US" sz="2400" dirty="0"/>
              <a:t>newly discovered knowledge into the database</a:t>
            </a:r>
            <a:r>
              <a:rPr lang="en-US" altLang="zh-CN" sz="2400" dirty="0"/>
              <a:t>.</a:t>
            </a:r>
            <a:endParaRPr lang="zh-CN" altLang="en-US" sz="2400" dirty="0"/>
          </a:p>
          <a:p>
            <a:r>
              <a:rPr lang="en-US" altLang="zh-CN" sz="2400" dirty="0"/>
              <a:t>	(</a:t>
            </a:r>
            <a:r>
              <a:rPr lang="zh-CN" altLang="en-US" sz="2400" dirty="0"/>
              <a:t>3</a:t>
            </a:r>
            <a:r>
              <a:rPr lang="en-US" altLang="zh-CN" sz="2400" dirty="0"/>
              <a:t>)</a:t>
            </a:r>
            <a:r>
              <a:rPr lang="zh-CN" altLang="en-US" sz="2400" dirty="0"/>
              <a:t> Able to perform reasoning based on deep learning on knowledge graphs </a:t>
            </a:r>
            <a:r>
              <a:rPr lang="en-US" altLang="zh-CN" sz="2400" dirty="0"/>
              <a:t>			</a:t>
            </a:r>
            <a:r>
              <a:rPr lang="zh-CN" altLang="en-US" sz="2400" dirty="0"/>
              <a:t>and write the newly discovered knowledge into the database</a:t>
            </a:r>
            <a:r>
              <a:rPr lang="en-US" altLang="zh-CN" sz="2400" dirty="0"/>
              <a:t>.</a:t>
            </a:r>
          </a:p>
          <a:p>
            <a:endParaRPr lang="en-US" altLang="zh-CN" sz="2400" dirty="0"/>
          </a:p>
          <a:p>
            <a:r>
              <a:rPr lang="zh-CN" altLang="en-US" sz="2400" dirty="0"/>
              <a:t>3. Be able to import data into neo4j from fuseki and establish an intermediate layer to eliminate the impact of different knowledge repositories</a:t>
            </a:r>
            <a:r>
              <a:rPr lang="en-US" altLang="zh-CN" sz="2400" dirty="0"/>
              <a:t>.</a:t>
            </a:r>
            <a:endParaRPr lang="zh-CN" altLang="en-US" sz="2400" dirty="0"/>
          </a:p>
        </p:txBody>
      </p:sp>
      <p:sp>
        <p:nvSpPr>
          <p:cNvPr id="7" name="文本框 6">
            <a:extLst>
              <a:ext uri="{FF2B5EF4-FFF2-40B4-BE49-F238E27FC236}">
                <a16:creationId xmlns:a16="http://schemas.microsoft.com/office/drawing/2014/main" id="{988961DC-4EFF-8A44-8586-0101C89B1901}"/>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3469135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2114" y="807021"/>
            <a:ext cx="3178588" cy="584775"/>
          </a:xfrm>
          <a:prstGeom prst="rect">
            <a:avLst/>
          </a:prstGeom>
          <a:noFill/>
        </p:spPr>
        <p:txBody>
          <a:bodyPr wrap="square" rtlCol="0">
            <a:spAutoFit/>
          </a:bodyPr>
          <a:lstStyle/>
          <a:p>
            <a:r>
              <a:rPr kumimoji="1" lang="en-US" altLang="zh-CN" sz="3200" dirty="0" err="1">
                <a:solidFill>
                  <a:schemeClr val="bg1">
                    <a:lumMod val="50000"/>
                    <a:lumOff val="50000"/>
                  </a:schemeClr>
                </a:solidFill>
              </a:rPr>
              <a:t>UseCase</a:t>
            </a:r>
            <a:r>
              <a:rPr kumimoji="1" lang="en-US" altLang="zh-CN" sz="3200" dirty="0">
                <a:solidFill>
                  <a:schemeClr val="bg1">
                    <a:lumMod val="50000"/>
                    <a:lumOff val="50000"/>
                  </a:schemeClr>
                </a:solidFill>
              </a:rPr>
              <a:t> Diagram</a:t>
            </a:r>
            <a:endParaRPr kumimoji="1" lang="zh-CN" altLang="en-US" sz="3200" dirty="0">
              <a:solidFill>
                <a:schemeClr val="bg1">
                  <a:lumMod val="50000"/>
                  <a:lumOff val="50000"/>
                </a:schemeClr>
              </a:solidFill>
            </a:endParaRPr>
          </a:p>
        </p:txBody>
      </p:sp>
      <p:pic>
        <p:nvPicPr>
          <p:cNvPr id="7" name="图片 6">
            <a:extLst>
              <a:ext uri="{FF2B5EF4-FFF2-40B4-BE49-F238E27FC236}">
                <a16:creationId xmlns:a16="http://schemas.microsoft.com/office/drawing/2014/main" id="{A925A910-B920-D646-B06D-86029570FBE4}"/>
              </a:ext>
            </a:extLst>
          </p:cNvPr>
          <p:cNvPicPr>
            <a:picLocks noChangeAspect="1"/>
          </p:cNvPicPr>
          <p:nvPr/>
        </p:nvPicPr>
        <p:blipFill>
          <a:blip r:embed="rId2"/>
          <a:stretch>
            <a:fillRect/>
          </a:stretch>
        </p:blipFill>
        <p:spPr>
          <a:xfrm>
            <a:off x="3527368" y="1353643"/>
            <a:ext cx="6026940" cy="5035434"/>
          </a:xfrm>
          <a:prstGeom prst="rect">
            <a:avLst/>
          </a:prstGeom>
        </p:spPr>
      </p:pic>
      <p:sp>
        <p:nvSpPr>
          <p:cNvPr id="8" name="文本框 7">
            <a:extLst>
              <a:ext uri="{FF2B5EF4-FFF2-40B4-BE49-F238E27FC236}">
                <a16:creationId xmlns:a16="http://schemas.microsoft.com/office/drawing/2014/main" id="{B78A403E-2859-7E40-BC3E-2D832327B047}"/>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856042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2114" y="807021"/>
            <a:ext cx="3178588" cy="584775"/>
          </a:xfrm>
          <a:prstGeom prst="rect">
            <a:avLst/>
          </a:prstGeom>
          <a:noFill/>
        </p:spPr>
        <p:txBody>
          <a:bodyPr wrap="square" rtlCol="0">
            <a:spAutoFit/>
          </a:bodyPr>
          <a:lstStyle/>
          <a:p>
            <a:r>
              <a:rPr kumimoji="1" lang="en-US" altLang="zh-CN" sz="3200" dirty="0" err="1">
                <a:solidFill>
                  <a:schemeClr val="bg1">
                    <a:lumMod val="50000"/>
                    <a:lumOff val="50000"/>
                  </a:schemeClr>
                </a:solidFill>
              </a:rPr>
              <a:t>UseCase</a:t>
            </a:r>
            <a:r>
              <a:rPr kumimoji="1" lang="en-US" altLang="zh-CN" sz="3200" dirty="0">
                <a:solidFill>
                  <a:schemeClr val="bg1">
                    <a:lumMod val="50000"/>
                    <a:lumOff val="50000"/>
                  </a:schemeClr>
                </a:solidFill>
              </a:rPr>
              <a:t> Diagram</a:t>
            </a:r>
            <a:endParaRPr kumimoji="1" lang="zh-CN" altLang="en-US" sz="3200" dirty="0">
              <a:solidFill>
                <a:schemeClr val="bg1">
                  <a:lumMod val="50000"/>
                  <a:lumOff val="50000"/>
                </a:schemeClr>
              </a:solidFill>
            </a:endParaRPr>
          </a:p>
        </p:txBody>
      </p:sp>
      <p:pic>
        <p:nvPicPr>
          <p:cNvPr id="7" name="图片 6">
            <a:extLst>
              <a:ext uri="{FF2B5EF4-FFF2-40B4-BE49-F238E27FC236}">
                <a16:creationId xmlns:a16="http://schemas.microsoft.com/office/drawing/2014/main" id="{A925A910-B920-D646-B06D-86029570FBE4}"/>
              </a:ext>
            </a:extLst>
          </p:cNvPr>
          <p:cNvPicPr>
            <a:picLocks noChangeAspect="1"/>
          </p:cNvPicPr>
          <p:nvPr/>
        </p:nvPicPr>
        <p:blipFill>
          <a:blip r:embed="rId2"/>
          <a:stretch>
            <a:fillRect/>
          </a:stretch>
        </p:blipFill>
        <p:spPr>
          <a:xfrm>
            <a:off x="496042" y="2368062"/>
            <a:ext cx="2974660" cy="2485292"/>
          </a:xfrm>
          <a:prstGeom prst="rect">
            <a:avLst/>
          </a:prstGeom>
        </p:spPr>
      </p:pic>
      <p:sp>
        <p:nvSpPr>
          <p:cNvPr id="8" name="文本框 7">
            <a:extLst>
              <a:ext uri="{FF2B5EF4-FFF2-40B4-BE49-F238E27FC236}">
                <a16:creationId xmlns:a16="http://schemas.microsoft.com/office/drawing/2014/main" id="{B78A403E-2859-7E40-BC3E-2D832327B047}"/>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6" name="矩形 5">
            <a:extLst>
              <a:ext uri="{FF2B5EF4-FFF2-40B4-BE49-F238E27FC236}">
                <a16:creationId xmlns:a16="http://schemas.microsoft.com/office/drawing/2014/main" id="{4C9E6D5A-CC6A-A347-9BE1-7CD9EEAAFA6B}"/>
              </a:ext>
            </a:extLst>
          </p:cNvPr>
          <p:cNvSpPr/>
          <p:nvPr/>
        </p:nvSpPr>
        <p:spPr>
          <a:xfrm>
            <a:off x="5092807" y="1879319"/>
            <a:ext cx="2925224" cy="369332"/>
          </a:xfrm>
          <a:prstGeom prst="rect">
            <a:avLst/>
          </a:prstGeom>
        </p:spPr>
        <p:txBody>
          <a:bodyPr wrap="none">
            <a:spAutoFit/>
          </a:bodyPr>
          <a:lstStyle/>
          <a:p>
            <a:r>
              <a:rPr lang="en" altLang="zh-CN" b="1" i="1" dirty="0"/>
              <a:t>Building the Metadata Layer</a:t>
            </a:r>
            <a:endParaRPr lang="en" altLang="zh-CN" b="1" dirty="0"/>
          </a:p>
        </p:txBody>
      </p:sp>
      <p:sp>
        <p:nvSpPr>
          <p:cNvPr id="9" name="矩形 8">
            <a:extLst>
              <a:ext uri="{FF2B5EF4-FFF2-40B4-BE49-F238E27FC236}">
                <a16:creationId xmlns:a16="http://schemas.microsoft.com/office/drawing/2014/main" id="{556375AE-16DA-284B-9BF1-5A5BBCF89B91}"/>
              </a:ext>
            </a:extLst>
          </p:cNvPr>
          <p:cNvSpPr/>
          <p:nvPr/>
        </p:nvSpPr>
        <p:spPr>
          <a:xfrm>
            <a:off x="5092807" y="2614761"/>
            <a:ext cx="2116285" cy="369332"/>
          </a:xfrm>
          <a:prstGeom prst="rect">
            <a:avLst/>
          </a:prstGeom>
        </p:spPr>
        <p:txBody>
          <a:bodyPr wrap="none">
            <a:spAutoFit/>
          </a:bodyPr>
          <a:lstStyle/>
          <a:p>
            <a:r>
              <a:rPr lang="en" altLang="zh-CN" b="1" i="1" dirty="0"/>
              <a:t>Ontology Reasoning</a:t>
            </a:r>
            <a:endParaRPr lang="en" altLang="zh-CN" b="1" dirty="0"/>
          </a:p>
        </p:txBody>
      </p:sp>
      <p:sp>
        <p:nvSpPr>
          <p:cNvPr id="10" name="矩形 9">
            <a:extLst>
              <a:ext uri="{FF2B5EF4-FFF2-40B4-BE49-F238E27FC236}">
                <a16:creationId xmlns:a16="http://schemas.microsoft.com/office/drawing/2014/main" id="{499CED11-EEB3-5540-8348-8CDFD364C973}"/>
              </a:ext>
            </a:extLst>
          </p:cNvPr>
          <p:cNvSpPr/>
          <p:nvPr/>
        </p:nvSpPr>
        <p:spPr>
          <a:xfrm>
            <a:off x="5092807" y="3350203"/>
            <a:ext cx="1656031" cy="369332"/>
          </a:xfrm>
          <a:prstGeom prst="rect">
            <a:avLst/>
          </a:prstGeom>
        </p:spPr>
        <p:txBody>
          <a:bodyPr wrap="none">
            <a:spAutoFit/>
          </a:bodyPr>
          <a:lstStyle/>
          <a:p>
            <a:r>
              <a:rPr lang="en" altLang="zh-CN" b="1" i="1" dirty="0"/>
              <a:t>Rule Reasoning</a:t>
            </a:r>
            <a:endParaRPr lang="en" altLang="zh-CN" b="1" dirty="0"/>
          </a:p>
        </p:txBody>
      </p:sp>
      <p:sp>
        <p:nvSpPr>
          <p:cNvPr id="11" name="矩形 10">
            <a:extLst>
              <a:ext uri="{FF2B5EF4-FFF2-40B4-BE49-F238E27FC236}">
                <a16:creationId xmlns:a16="http://schemas.microsoft.com/office/drawing/2014/main" id="{132D1BC0-A6E7-B84D-AB21-8D3B82FE9065}"/>
              </a:ext>
            </a:extLst>
          </p:cNvPr>
          <p:cNvSpPr/>
          <p:nvPr/>
        </p:nvSpPr>
        <p:spPr>
          <a:xfrm>
            <a:off x="5092807" y="4085645"/>
            <a:ext cx="4720780" cy="369332"/>
          </a:xfrm>
          <a:prstGeom prst="rect">
            <a:avLst/>
          </a:prstGeom>
        </p:spPr>
        <p:txBody>
          <a:bodyPr wrap="none">
            <a:spAutoFit/>
          </a:bodyPr>
          <a:lstStyle/>
          <a:p>
            <a:r>
              <a:rPr lang="en" altLang="zh-CN" b="1" i="1" dirty="0"/>
              <a:t>Deep Learning Reasoning——</a:t>
            </a:r>
            <a:r>
              <a:rPr lang="en" altLang="zh-CN" b="1" i="1" dirty="0" err="1"/>
              <a:t>TransE</a:t>
            </a:r>
            <a:r>
              <a:rPr lang="en" altLang="zh-CN" b="1" i="1" dirty="0"/>
              <a:t> Reasoning</a:t>
            </a:r>
            <a:endParaRPr lang="en" altLang="zh-CN" b="1" dirty="0"/>
          </a:p>
        </p:txBody>
      </p:sp>
      <p:sp>
        <p:nvSpPr>
          <p:cNvPr id="12" name="矩形 11">
            <a:extLst>
              <a:ext uri="{FF2B5EF4-FFF2-40B4-BE49-F238E27FC236}">
                <a16:creationId xmlns:a16="http://schemas.microsoft.com/office/drawing/2014/main" id="{9F0E859F-0E9E-7047-AAA5-966589F80B6C}"/>
              </a:ext>
            </a:extLst>
          </p:cNvPr>
          <p:cNvSpPr/>
          <p:nvPr/>
        </p:nvSpPr>
        <p:spPr>
          <a:xfrm>
            <a:off x="5092807" y="4821087"/>
            <a:ext cx="1351588" cy="369332"/>
          </a:xfrm>
          <a:prstGeom prst="rect">
            <a:avLst/>
          </a:prstGeom>
        </p:spPr>
        <p:txBody>
          <a:bodyPr wrap="none">
            <a:spAutoFit/>
          </a:bodyPr>
          <a:lstStyle/>
          <a:p>
            <a:r>
              <a:rPr lang="en" altLang="zh-CN" b="1" i="1" dirty="0"/>
              <a:t>Query Event</a:t>
            </a:r>
            <a:endParaRPr lang="en" altLang="zh-CN" b="1" dirty="0"/>
          </a:p>
        </p:txBody>
      </p:sp>
      <p:sp>
        <p:nvSpPr>
          <p:cNvPr id="14" name="左大括号 13">
            <a:extLst>
              <a:ext uri="{FF2B5EF4-FFF2-40B4-BE49-F238E27FC236}">
                <a16:creationId xmlns:a16="http://schemas.microsoft.com/office/drawing/2014/main" id="{3A677636-0DDF-F94C-AE9F-C133CFCB4071}"/>
              </a:ext>
            </a:extLst>
          </p:cNvPr>
          <p:cNvSpPr/>
          <p:nvPr/>
        </p:nvSpPr>
        <p:spPr>
          <a:xfrm>
            <a:off x="3675244" y="1560697"/>
            <a:ext cx="1099752" cy="373660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403845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
        <p159:morph option="byObject"/>
      </p:transition>
    </mc:Choice>
    <mc:Fallback xmlns="">
      <p:transition spd="slow" advClick="0" advTm="4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2114" y="807021"/>
            <a:ext cx="3178588" cy="584775"/>
          </a:xfrm>
          <a:prstGeom prst="rect">
            <a:avLst/>
          </a:prstGeom>
          <a:noFill/>
        </p:spPr>
        <p:txBody>
          <a:bodyPr wrap="square" rtlCol="0">
            <a:spAutoFit/>
          </a:bodyPr>
          <a:lstStyle/>
          <a:p>
            <a:r>
              <a:rPr kumimoji="1" lang="en-US" altLang="zh-CN" sz="3200" dirty="0" err="1">
                <a:solidFill>
                  <a:schemeClr val="bg1">
                    <a:lumMod val="50000"/>
                    <a:lumOff val="50000"/>
                  </a:schemeClr>
                </a:solidFill>
              </a:rPr>
              <a:t>UseCase</a:t>
            </a:r>
            <a:r>
              <a:rPr kumimoji="1" lang="en-US" altLang="zh-CN" sz="3200" dirty="0">
                <a:solidFill>
                  <a:schemeClr val="bg1">
                    <a:lumMod val="50000"/>
                    <a:lumOff val="50000"/>
                  </a:schemeClr>
                </a:solidFill>
              </a:rPr>
              <a:t> Diagram</a:t>
            </a:r>
            <a:endParaRPr kumimoji="1" lang="zh-CN" altLang="en-US" sz="3200" dirty="0">
              <a:solidFill>
                <a:schemeClr val="bg1">
                  <a:lumMod val="50000"/>
                  <a:lumOff val="50000"/>
                </a:schemeClr>
              </a:solidFill>
            </a:endParaRPr>
          </a:p>
        </p:txBody>
      </p:sp>
      <p:pic>
        <p:nvPicPr>
          <p:cNvPr id="7" name="图片 6">
            <a:extLst>
              <a:ext uri="{FF2B5EF4-FFF2-40B4-BE49-F238E27FC236}">
                <a16:creationId xmlns:a16="http://schemas.microsoft.com/office/drawing/2014/main" id="{A925A910-B920-D646-B06D-86029570FBE4}"/>
              </a:ext>
            </a:extLst>
          </p:cNvPr>
          <p:cNvPicPr>
            <a:picLocks noChangeAspect="1"/>
          </p:cNvPicPr>
          <p:nvPr/>
        </p:nvPicPr>
        <p:blipFill>
          <a:blip r:embed="rId3"/>
          <a:stretch>
            <a:fillRect/>
          </a:stretch>
        </p:blipFill>
        <p:spPr>
          <a:xfrm>
            <a:off x="292114" y="2705127"/>
            <a:ext cx="2094405" cy="1749850"/>
          </a:xfrm>
          <a:prstGeom prst="rect">
            <a:avLst/>
          </a:prstGeom>
        </p:spPr>
      </p:pic>
      <p:sp>
        <p:nvSpPr>
          <p:cNvPr id="8" name="文本框 7">
            <a:extLst>
              <a:ext uri="{FF2B5EF4-FFF2-40B4-BE49-F238E27FC236}">
                <a16:creationId xmlns:a16="http://schemas.microsoft.com/office/drawing/2014/main" id="{B78A403E-2859-7E40-BC3E-2D832327B047}"/>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6" name="矩形 5">
            <a:extLst>
              <a:ext uri="{FF2B5EF4-FFF2-40B4-BE49-F238E27FC236}">
                <a16:creationId xmlns:a16="http://schemas.microsoft.com/office/drawing/2014/main" id="{4C9E6D5A-CC6A-A347-9BE1-7CD9EEAAFA6B}"/>
              </a:ext>
            </a:extLst>
          </p:cNvPr>
          <p:cNvSpPr/>
          <p:nvPr/>
        </p:nvSpPr>
        <p:spPr>
          <a:xfrm>
            <a:off x="3568809" y="1879319"/>
            <a:ext cx="2925224" cy="369332"/>
          </a:xfrm>
          <a:prstGeom prst="rect">
            <a:avLst/>
          </a:prstGeom>
        </p:spPr>
        <p:txBody>
          <a:bodyPr wrap="none">
            <a:spAutoFit/>
          </a:bodyPr>
          <a:lstStyle/>
          <a:p>
            <a:r>
              <a:rPr lang="en" altLang="zh-CN" b="1" i="1" dirty="0"/>
              <a:t>Building the Metadata Layer</a:t>
            </a:r>
            <a:endParaRPr lang="en" altLang="zh-CN" b="1" dirty="0"/>
          </a:p>
        </p:txBody>
      </p:sp>
      <p:sp>
        <p:nvSpPr>
          <p:cNvPr id="9" name="矩形 8">
            <a:extLst>
              <a:ext uri="{FF2B5EF4-FFF2-40B4-BE49-F238E27FC236}">
                <a16:creationId xmlns:a16="http://schemas.microsoft.com/office/drawing/2014/main" id="{556375AE-16DA-284B-9BF1-5A5BBCF89B91}"/>
              </a:ext>
            </a:extLst>
          </p:cNvPr>
          <p:cNvSpPr/>
          <p:nvPr/>
        </p:nvSpPr>
        <p:spPr>
          <a:xfrm>
            <a:off x="3568809" y="2614761"/>
            <a:ext cx="2116285" cy="369332"/>
          </a:xfrm>
          <a:prstGeom prst="rect">
            <a:avLst/>
          </a:prstGeom>
        </p:spPr>
        <p:txBody>
          <a:bodyPr wrap="none">
            <a:spAutoFit/>
          </a:bodyPr>
          <a:lstStyle/>
          <a:p>
            <a:r>
              <a:rPr lang="en" altLang="zh-CN" b="1" i="1" dirty="0"/>
              <a:t>Ontology Reasoning</a:t>
            </a:r>
            <a:endParaRPr lang="en" altLang="zh-CN" b="1" dirty="0"/>
          </a:p>
        </p:txBody>
      </p:sp>
      <p:sp>
        <p:nvSpPr>
          <p:cNvPr id="10" name="矩形 9">
            <a:extLst>
              <a:ext uri="{FF2B5EF4-FFF2-40B4-BE49-F238E27FC236}">
                <a16:creationId xmlns:a16="http://schemas.microsoft.com/office/drawing/2014/main" id="{499CED11-EEB3-5540-8348-8CDFD364C973}"/>
              </a:ext>
            </a:extLst>
          </p:cNvPr>
          <p:cNvSpPr/>
          <p:nvPr/>
        </p:nvSpPr>
        <p:spPr>
          <a:xfrm>
            <a:off x="3568809" y="3350203"/>
            <a:ext cx="1656031" cy="369332"/>
          </a:xfrm>
          <a:prstGeom prst="rect">
            <a:avLst/>
          </a:prstGeom>
        </p:spPr>
        <p:txBody>
          <a:bodyPr wrap="none">
            <a:spAutoFit/>
          </a:bodyPr>
          <a:lstStyle/>
          <a:p>
            <a:r>
              <a:rPr lang="en" altLang="zh-CN" b="1" i="1" dirty="0"/>
              <a:t>Rule Reasoning</a:t>
            </a:r>
            <a:endParaRPr lang="en" altLang="zh-CN" b="1" dirty="0"/>
          </a:p>
        </p:txBody>
      </p:sp>
      <p:sp>
        <p:nvSpPr>
          <p:cNvPr id="11" name="矩形 10">
            <a:extLst>
              <a:ext uri="{FF2B5EF4-FFF2-40B4-BE49-F238E27FC236}">
                <a16:creationId xmlns:a16="http://schemas.microsoft.com/office/drawing/2014/main" id="{132D1BC0-A6E7-B84D-AB21-8D3B82FE9065}"/>
              </a:ext>
            </a:extLst>
          </p:cNvPr>
          <p:cNvSpPr/>
          <p:nvPr/>
        </p:nvSpPr>
        <p:spPr>
          <a:xfrm>
            <a:off x="3568809" y="4085645"/>
            <a:ext cx="4720780" cy="369332"/>
          </a:xfrm>
          <a:prstGeom prst="rect">
            <a:avLst/>
          </a:prstGeom>
        </p:spPr>
        <p:txBody>
          <a:bodyPr wrap="none">
            <a:spAutoFit/>
          </a:bodyPr>
          <a:lstStyle/>
          <a:p>
            <a:r>
              <a:rPr lang="en" altLang="zh-CN" b="1" i="1" dirty="0"/>
              <a:t>Deep Learning Reasoning——</a:t>
            </a:r>
            <a:r>
              <a:rPr lang="en" altLang="zh-CN" b="1" i="1" dirty="0" err="1"/>
              <a:t>TransE</a:t>
            </a:r>
            <a:r>
              <a:rPr lang="en" altLang="zh-CN" b="1" i="1" dirty="0"/>
              <a:t> Reasoning</a:t>
            </a:r>
            <a:endParaRPr lang="en" altLang="zh-CN" b="1" dirty="0"/>
          </a:p>
        </p:txBody>
      </p:sp>
      <p:sp>
        <p:nvSpPr>
          <p:cNvPr id="12" name="矩形 11">
            <a:extLst>
              <a:ext uri="{FF2B5EF4-FFF2-40B4-BE49-F238E27FC236}">
                <a16:creationId xmlns:a16="http://schemas.microsoft.com/office/drawing/2014/main" id="{9F0E859F-0E9E-7047-AAA5-966589F80B6C}"/>
              </a:ext>
            </a:extLst>
          </p:cNvPr>
          <p:cNvSpPr/>
          <p:nvPr/>
        </p:nvSpPr>
        <p:spPr>
          <a:xfrm>
            <a:off x="3568809" y="4821087"/>
            <a:ext cx="1351588" cy="369332"/>
          </a:xfrm>
          <a:prstGeom prst="rect">
            <a:avLst/>
          </a:prstGeom>
        </p:spPr>
        <p:txBody>
          <a:bodyPr wrap="none">
            <a:spAutoFit/>
          </a:bodyPr>
          <a:lstStyle/>
          <a:p>
            <a:r>
              <a:rPr lang="en" altLang="zh-CN" b="1" i="1" dirty="0"/>
              <a:t>Query Event</a:t>
            </a:r>
            <a:endParaRPr lang="en" altLang="zh-CN" b="1" dirty="0"/>
          </a:p>
        </p:txBody>
      </p:sp>
      <p:sp>
        <p:nvSpPr>
          <p:cNvPr id="14" name="左大括号 13">
            <a:extLst>
              <a:ext uri="{FF2B5EF4-FFF2-40B4-BE49-F238E27FC236}">
                <a16:creationId xmlns:a16="http://schemas.microsoft.com/office/drawing/2014/main" id="{3A677636-0DDF-F94C-AE9F-C133CFCB4071}"/>
              </a:ext>
            </a:extLst>
          </p:cNvPr>
          <p:cNvSpPr/>
          <p:nvPr/>
        </p:nvSpPr>
        <p:spPr>
          <a:xfrm>
            <a:off x="2526388" y="1560697"/>
            <a:ext cx="1099752" cy="373660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2" name="图片 21">
            <a:extLst>
              <a:ext uri="{FF2B5EF4-FFF2-40B4-BE49-F238E27FC236}">
                <a16:creationId xmlns:a16="http://schemas.microsoft.com/office/drawing/2014/main" id="{10B3DB4B-B473-C740-95FD-A89120FD87EC}"/>
              </a:ext>
            </a:extLst>
          </p:cNvPr>
          <p:cNvPicPr>
            <a:picLocks noChangeAspect="1"/>
          </p:cNvPicPr>
          <p:nvPr/>
        </p:nvPicPr>
        <p:blipFill>
          <a:blip r:embed="rId4"/>
          <a:stretch>
            <a:fillRect/>
          </a:stretch>
        </p:blipFill>
        <p:spPr>
          <a:xfrm>
            <a:off x="6611083" y="1368335"/>
            <a:ext cx="2492852" cy="2492852"/>
          </a:xfrm>
          <a:prstGeom prst="rect">
            <a:avLst/>
          </a:prstGeom>
        </p:spPr>
      </p:pic>
      <p:pic>
        <p:nvPicPr>
          <p:cNvPr id="24" name="图片 23">
            <a:extLst>
              <a:ext uri="{FF2B5EF4-FFF2-40B4-BE49-F238E27FC236}">
                <a16:creationId xmlns:a16="http://schemas.microsoft.com/office/drawing/2014/main" id="{F51D8F1D-22AD-3B44-8243-99D0614E5BAD}"/>
              </a:ext>
            </a:extLst>
          </p:cNvPr>
          <p:cNvPicPr>
            <a:picLocks noChangeAspect="1"/>
          </p:cNvPicPr>
          <p:nvPr/>
        </p:nvPicPr>
        <p:blipFill>
          <a:blip r:embed="rId5"/>
          <a:stretch>
            <a:fillRect/>
          </a:stretch>
        </p:blipFill>
        <p:spPr>
          <a:xfrm>
            <a:off x="10625147" y="548369"/>
            <a:ext cx="1099752" cy="2032875"/>
          </a:xfrm>
          <a:prstGeom prst="rect">
            <a:avLst/>
          </a:prstGeom>
        </p:spPr>
      </p:pic>
      <p:pic>
        <p:nvPicPr>
          <p:cNvPr id="26" name="图片 25">
            <a:extLst>
              <a:ext uri="{FF2B5EF4-FFF2-40B4-BE49-F238E27FC236}">
                <a16:creationId xmlns:a16="http://schemas.microsoft.com/office/drawing/2014/main" id="{6B9B58D5-9ACD-8348-8A1E-61E04CEC4036}"/>
              </a:ext>
            </a:extLst>
          </p:cNvPr>
          <p:cNvPicPr>
            <a:picLocks noChangeAspect="1"/>
          </p:cNvPicPr>
          <p:nvPr/>
        </p:nvPicPr>
        <p:blipFill>
          <a:blip r:embed="rId6"/>
          <a:stretch>
            <a:fillRect/>
          </a:stretch>
        </p:blipFill>
        <p:spPr>
          <a:xfrm>
            <a:off x="10675369" y="2946595"/>
            <a:ext cx="1087120" cy="2446021"/>
          </a:xfrm>
          <a:prstGeom prst="rect">
            <a:avLst/>
          </a:prstGeom>
        </p:spPr>
      </p:pic>
      <p:pic>
        <p:nvPicPr>
          <p:cNvPr id="28" name="图片 27">
            <a:extLst>
              <a:ext uri="{FF2B5EF4-FFF2-40B4-BE49-F238E27FC236}">
                <a16:creationId xmlns:a16="http://schemas.microsoft.com/office/drawing/2014/main" id="{899B1A3D-76C7-034C-BC54-BE5FD37CC38C}"/>
              </a:ext>
            </a:extLst>
          </p:cNvPr>
          <p:cNvPicPr>
            <a:picLocks noChangeAspect="1"/>
          </p:cNvPicPr>
          <p:nvPr/>
        </p:nvPicPr>
        <p:blipFill>
          <a:blip r:embed="rId7"/>
          <a:stretch>
            <a:fillRect/>
          </a:stretch>
        </p:blipFill>
        <p:spPr>
          <a:xfrm>
            <a:off x="9416007" y="3016933"/>
            <a:ext cx="1093297" cy="2446021"/>
          </a:xfrm>
          <a:prstGeom prst="rect">
            <a:avLst/>
          </a:prstGeom>
        </p:spPr>
      </p:pic>
      <p:pic>
        <p:nvPicPr>
          <p:cNvPr id="30" name="图片 29">
            <a:extLst>
              <a:ext uri="{FF2B5EF4-FFF2-40B4-BE49-F238E27FC236}">
                <a16:creationId xmlns:a16="http://schemas.microsoft.com/office/drawing/2014/main" id="{4CAA2333-29FE-1442-A8D1-B0D8DB687E64}"/>
              </a:ext>
            </a:extLst>
          </p:cNvPr>
          <p:cNvPicPr>
            <a:picLocks noChangeAspect="1"/>
          </p:cNvPicPr>
          <p:nvPr/>
        </p:nvPicPr>
        <p:blipFill>
          <a:blip r:embed="rId8"/>
          <a:stretch>
            <a:fillRect/>
          </a:stretch>
        </p:blipFill>
        <p:spPr>
          <a:xfrm>
            <a:off x="9416007" y="562856"/>
            <a:ext cx="933450" cy="2235200"/>
          </a:xfrm>
          <a:prstGeom prst="rect">
            <a:avLst/>
          </a:prstGeom>
        </p:spPr>
      </p:pic>
    </p:spTree>
    <p:extLst>
      <p:ext uri="{BB962C8B-B14F-4D97-AF65-F5344CB8AC3E}">
        <p14:creationId xmlns:p14="http://schemas.microsoft.com/office/powerpoint/2010/main" val="1068034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50DA9511-A3E7-4242-B914-1D8DFDF71B9F}"/>
              </a:ext>
            </a:extLst>
          </p:cNvPr>
          <p:cNvSpPr txBox="1"/>
          <p:nvPr/>
        </p:nvSpPr>
        <p:spPr>
          <a:xfrm>
            <a:off x="240112" y="748825"/>
            <a:ext cx="2200288" cy="523220"/>
          </a:xfrm>
          <a:prstGeom prst="rect">
            <a:avLst/>
          </a:prstGeom>
          <a:noFill/>
        </p:spPr>
        <p:txBody>
          <a:bodyPr wrap="square" rtlCol="0">
            <a:spAutoFit/>
          </a:bodyPr>
          <a:lstStyle/>
          <a:p>
            <a:r>
              <a:rPr kumimoji="1" lang="en-US" altLang="zh-CN" sz="2800" dirty="0">
                <a:solidFill>
                  <a:schemeClr val="bg1">
                    <a:lumMod val="50000"/>
                    <a:lumOff val="50000"/>
                  </a:schemeClr>
                </a:solidFill>
              </a:rPr>
              <a:t>Preparation</a:t>
            </a:r>
            <a:endParaRPr kumimoji="1" lang="zh-CN" altLang="en-US" sz="2800" dirty="0">
              <a:solidFill>
                <a:schemeClr val="bg1">
                  <a:lumMod val="50000"/>
                  <a:lumOff val="50000"/>
                </a:schemeClr>
              </a:solidFill>
            </a:endParaRPr>
          </a:p>
        </p:txBody>
      </p:sp>
      <p:sp>
        <p:nvSpPr>
          <p:cNvPr id="20" name="矩形 19">
            <a:extLst>
              <a:ext uri="{FF2B5EF4-FFF2-40B4-BE49-F238E27FC236}">
                <a16:creationId xmlns:a16="http://schemas.microsoft.com/office/drawing/2014/main" id="{F74B03AB-C03B-B845-AEF3-4E3CE1BB684D}"/>
              </a:ext>
            </a:extLst>
          </p:cNvPr>
          <p:cNvSpPr/>
          <p:nvPr/>
        </p:nvSpPr>
        <p:spPr>
          <a:xfrm>
            <a:off x="1162016" y="1653451"/>
            <a:ext cx="5905656" cy="584775"/>
          </a:xfrm>
          <a:prstGeom prst="rect">
            <a:avLst/>
          </a:prstGeom>
        </p:spPr>
        <p:txBody>
          <a:bodyPr wrap="none">
            <a:spAutoFit/>
          </a:bodyPr>
          <a:lstStyle/>
          <a:p>
            <a:r>
              <a:rPr kumimoji="1" lang="en-US" altLang="zh-CN" sz="3200" dirty="0"/>
              <a:t>Preliminary theoretical knowledge</a:t>
            </a:r>
            <a:endParaRPr lang="zh-CN" altLang="en-US" sz="3200" dirty="0"/>
          </a:p>
        </p:txBody>
      </p:sp>
      <p:sp>
        <p:nvSpPr>
          <p:cNvPr id="2" name="文本框 1">
            <a:extLst>
              <a:ext uri="{FF2B5EF4-FFF2-40B4-BE49-F238E27FC236}">
                <a16:creationId xmlns:a16="http://schemas.microsoft.com/office/drawing/2014/main" id="{A2DB4C41-3556-D74C-B2AD-F1D5790A6313}"/>
              </a:ext>
            </a:extLst>
          </p:cNvPr>
          <p:cNvSpPr txBox="1"/>
          <p:nvPr/>
        </p:nvSpPr>
        <p:spPr>
          <a:xfrm>
            <a:off x="1340256" y="2625018"/>
            <a:ext cx="5727416" cy="3046988"/>
          </a:xfrm>
          <a:prstGeom prst="rect">
            <a:avLst/>
          </a:prstGeom>
          <a:noFill/>
        </p:spPr>
        <p:txBody>
          <a:bodyPr wrap="square" rtlCol="0">
            <a:spAutoFit/>
          </a:bodyPr>
          <a:lstStyle/>
          <a:p>
            <a:pPr marL="342900" indent="-342900">
              <a:buFont typeface="Wingdings" pitchFamily="2" charset="2"/>
              <a:buChar char="p"/>
            </a:pPr>
            <a:r>
              <a:rPr kumimoji="1" lang="en" altLang="zh-CN" sz="2400" dirty="0"/>
              <a:t>knowledge graph related knowledge</a:t>
            </a:r>
          </a:p>
          <a:p>
            <a:pPr marL="342900" indent="-342900">
              <a:buFont typeface="Wingdings" pitchFamily="2" charset="2"/>
              <a:buChar char="p"/>
            </a:pPr>
            <a:r>
              <a:rPr kumimoji="1" lang="en" altLang="zh-CN" sz="2400" dirty="0"/>
              <a:t>knowledge reasoning related knowledge</a:t>
            </a:r>
          </a:p>
          <a:p>
            <a:pPr marL="342900" indent="-342900">
              <a:buFont typeface="Wingdings" pitchFamily="2" charset="2"/>
              <a:buChar char="p"/>
            </a:pPr>
            <a:r>
              <a:rPr kumimoji="1" lang="en" altLang="zh-CN" sz="2400" dirty="0"/>
              <a:t>resource description framework: </a:t>
            </a:r>
          </a:p>
          <a:p>
            <a:pPr marL="800100" lvl="1" indent="-342900">
              <a:buFont typeface="Wingdings" pitchFamily="2" charset="2"/>
              <a:buChar char="p"/>
            </a:pPr>
            <a:r>
              <a:rPr kumimoji="1" lang="en" altLang="zh-CN" sz="2400" dirty="0"/>
              <a:t>RDF</a:t>
            </a:r>
          </a:p>
          <a:p>
            <a:pPr marL="1257300" lvl="2" indent="-342900">
              <a:buFont typeface="Wingdings" pitchFamily="2" charset="2"/>
              <a:buChar char="p"/>
            </a:pPr>
            <a:r>
              <a:rPr kumimoji="1" lang="en" altLang="zh-CN" sz="2400" dirty="0"/>
              <a:t>n-triples</a:t>
            </a:r>
          </a:p>
          <a:p>
            <a:pPr marL="1257300" lvl="2" indent="-342900">
              <a:buFont typeface="Wingdings" pitchFamily="2" charset="2"/>
              <a:buChar char="p"/>
            </a:pPr>
            <a:r>
              <a:rPr kumimoji="1" lang="en" altLang="zh-CN" sz="2400" dirty="0"/>
              <a:t>turtle</a:t>
            </a:r>
          </a:p>
          <a:p>
            <a:pPr marL="800100" lvl="1" indent="-342900">
              <a:buFont typeface="Wingdings" pitchFamily="2" charset="2"/>
              <a:buChar char="p"/>
            </a:pPr>
            <a:r>
              <a:rPr kumimoji="1" lang="en" altLang="zh-CN" sz="2400" dirty="0"/>
              <a:t>RDFS</a:t>
            </a:r>
          </a:p>
          <a:p>
            <a:pPr marL="800100" lvl="1" indent="-342900">
              <a:buFont typeface="Wingdings" pitchFamily="2" charset="2"/>
              <a:buChar char="p"/>
            </a:pPr>
            <a:r>
              <a:rPr kumimoji="1" lang="en" altLang="zh-CN" sz="2400" dirty="0"/>
              <a:t>OWL</a:t>
            </a:r>
            <a:endParaRPr kumimoji="1" lang="zh-CN" altLang="en-US" sz="2400" dirty="0"/>
          </a:p>
        </p:txBody>
      </p:sp>
      <p:pic>
        <p:nvPicPr>
          <p:cNvPr id="4" name="图片 3">
            <a:extLst>
              <a:ext uri="{FF2B5EF4-FFF2-40B4-BE49-F238E27FC236}">
                <a16:creationId xmlns:a16="http://schemas.microsoft.com/office/drawing/2014/main" id="{8A85CDAF-4D48-DE42-B2C1-BADE6061F1FF}"/>
              </a:ext>
            </a:extLst>
          </p:cNvPr>
          <p:cNvPicPr>
            <a:picLocks noChangeAspect="1"/>
          </p:cNvPicPr>
          <p:nvPr/>
        </p:nvPicPr>
        <p:blipFill rotWithShape="1">
          <a:blip r:embed="rId3"/>
          <a:srcRect t="3289" b="7522"/>
          <a:stretch/>
        </p:blipFill>
        <p:spPr>
          <a:xfrm>
            <a:off x="7661821" y="158163"/>
            <a:ext cx="4117800" cy="6518227"/>
          </a:xfrm>
          <a:prstGeom prst="rect">
            <a:avLst/>
          </a:prstGeom>
        </p:spPr>
      </p:pic>
      <p:sp>
        <p:nvSpPr>
          <p:cNvPr id="7" name="文本框 6">
            <a:extLst>
              <a:ext uri="{FF2B5EF4-FFF2-40B4-BE49-F238E27FC236}">
                <a16:creationId xmlns:a16="http://schemas.microsoft.com/office/drawing/2014/main" id="{B76A03A1-2D5A-F448-8FB5-24350C12DA27}"/>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258765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D87008FC-EB3C-1342-A81B-3C399BED3652}"/>
              </a:ext>
            </a:extLst>
          </p:cNvPr>
          <p:cNvSpPr txBox="1"/>
          <p:nvPr/>
        </p:nvSpPr>
        <p:spPr>
          <a:xfrm>
            <a:off x="5992877" y="2760804"/>
            <a:ext cx="1069162" cy="1569660"/>
          </a:xfrm>
          <a:prstGeom prst="rect">
            <a:avLst/>
          </a:prstGeom>
          <a:noFill/>
        </p:spPr>
        <p:txBody>
          <a:bodyPr wrap="square" rtlCol="0">
            <a:spAutoFit/>
          </a:bodyPr>
          <a:lstStyle/>
          <a:p>
            <a:r>
              <a:rPr kumimoji="1" lang="en-US" altLang="zh-CN" sz="9600" dirty="0">
                <a:latin typeface="PMingLiU" panose="02020500000000000000" pitchFamily="18" charset="-120"/>
                <a:ea typeface="PMingLiU" panose="02020500000000000000" pitchFamily="18" charset="-120"/>
              </a:rPr>
              <a:t>R</a:t>
            </a:r>
          </a:p>
        </p:txBody>
      </p:sp>
      <p:sp>
        <p:nvSpPr>
          <p:cNvPr id="15" name="文本框 14">
            <a:extLst>
              <a:ext uri="{FF2B5EF4-FFF2-40B4-BE49-F238E27FC236}">
                <a16:creationId xmlns:a16="http://schemas.microsoft.com/office/drawing/2014/main" id="{73804A43-9539-5E47-969C-95FAABA140D6}"/>
              </a:ext>
            </a:extLst>
          </p:cNvPr>
          <p:cNvSpPr txBox="1"/>
          <p:nvPr/>
        </p:nvSpPr>
        <p:spPr>
          <a:xfrm>
            <a:off x="5033057" y="2760804"/>
            <a:ext cx="1069162" cy="1569660"/>
          </a:xfrm>
          <a:prstGeom prst="rect">
            <a:avLst/>
          </a:prstGeom>
          <a:noFill/>
        </p:spPr>
        <p:txBody>
          <a:bodyPr wrap="square" rtlCol="0">
            <a:spAutoFit/>
          </a:bodyPr>
          <a:lstStyle/>
          <a:p>
            <a:r>
              <a:rPr kumimoji="1" lang="en-US" altLang="zh-CN" sz="9600" dirty="0">
                <a:latin typeface="PMingLiU" panose="02020500000000000000" pitchFamily="18" charset="-120"/>
                <a:ea typeface="PMingLiU" panose="02020500000000000000" pitchFamily="18" charset="-120"/>
              </a:rPr>
              <a:t>K</a:t>
            </a:r>
            <a:endParaRPr kumimoji="1" lang="zh-CN" altLang="en-US" sz="9600" dirty="0">
              <a:latin typeface="PMingLiU" panose="02020500000000000000" pitchFamily="18" charset="-120"/>
              <a:ea typeface="PMingLiU" panose="02020500000000000000" pitchFamily="18" charset="-120"/>
            </a:endParaRPr>
          </a:p>
        </p:txBody>
      </p:sp>
      <mc:AlternateContent xmlns:mc="http://schemas.openxmlformats.org/markup-compatibility/2006" xmlns:am3d="http://schemas.microsoft.com/office/drawing/2017/model3d">
        <mc:Choice Requires="am3d">
          <p:graphicFrame>
            <p:nvGraphicFramePr>
              <p:cNvPr id="31" name="3D 模型 30">
                <a:extLst>
                  <a:ext uri="{FF2B5EF4-FFF2-40B4-BE49-F238E27FC236}">
                    <a16:creationId xmlns:a16="http://schemas.microsoft.com/office/drawing/2014/main" id="{5919CEB0-D72E-7C42-A9DF-895A23E646AC}"/>
                  </a:ext>
                </a:extLst>
              </p:cNvPr>
              <p:cNvGraphicFramePr>
                <a:graphicFrameLocks noChangeAspect="1"/>
              </p:cNvGraphicFramePr>
              <p:nvPr>
                <p:extLst>
                  <p:ext uri="{D42A27DB-BD31-4B8C-83A1-F6EECF244321}">
                    <p14:modId xmlns:p14="http://schemas.microsoft.com/office/powerpoint/2010/main" val="2146811983"/>
                  </p:ext>
                </p:extLst>
              </p:nvPr>
            </p:nvGraphicFramePr>
            <p:xfrm rot="16751709">
              <a:off x="5741578" y="-1293473"/>
              <a:ext cx="1828931" cy="936768"/>
            </p:xfrm>
            <a:graphic>
              <a:graphicData uri="http://schemas.microsoft.com/office/drawing/2017/model3d">
                <am3d:model3d r:embed="rId2">
                  <am3d:spPr>
                    <a:xfrm rot="16751709">
                      <a:off x="0" y="0"/>
                      <a:ext cx="1828931" cy="93676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3"/>
                  </am3d:raster>
                  <am3d:objViewport viewportSz="2542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1" name="3D 模型 30">
                <a:extLst>
                  <a:ext uri="{FF2B5EF4-FFF2-40B4-BE49-F238E27FC236}">
                    <a16:creationId xmlns:a16="http://schemas.microsoft.com/office/drawing/2014/main" id="{5919CEB0-D72E-7C42-A9DF-895A23E646AC}"/>
                  </a:ext>
                </a:extLst>
              </p:cNvPr>
              <p:cNvPicPr>
                <a:picLocks noGrp="1" noRot="1" noChangeAspect="1" noMove="1" noResize="1" noEditPoints="1" noAdjustHandles="1" noChangeArrowheads="1" noChangeShapeType="1" noCrop="1"/>
              </p:cNvPicPr>
              <p:nvPr/>
            </p:nvPicPr>
            <p:blipFill>
              <a:blip r:embed="rId4"/>
              <a:stretch>
                <a:fillRect/>
              </a:stretch>
            </p:blipFill>
            <p:spPr>
              <a:xfrm rot="16751709">
                <a:off x="5741578" y="-1293473"/>
                <a:ext cx="1828931" cy="93676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2" name="3D 模型 31">
                <a:extLst>
                  <a:ext uri="{FF2B5EF4-FFF2-40B4-BE49-F238E27FC236}">
                    <a16:creationId xmlns:a16="http://schemas.microsoft.com/office/drawing/2014/main" id="{277EEFE3-8453-2847-80A6-15607336F9DC}"/>
                  </a:ext>
                </a:extLst>
              </p:cNvPr>
              <p:cNvGraphicFramePr>
                <a:graphicFrameLocks noChangeAspect="1"/>
              </p:cNvGraphicFramePr>
              <p:nvPr>
                <p:extLst>
                  <p:ext uri="{D42A27DB-BD31-4B8C-83A1-F6EECF244321}">
                    <p14:modId xmlns:p14="http://schemas.microsoft.com/office/powerpoint/2010/main" val="3088638337"/>
                  </p:ext>
                </p:extLst>
              </p:nvPr>
            </p:nvGraphicFramePr>
            <p:xfrm rot="16615140">
              <a:off x="-3215472" y="4858075"/>
              <a:ext cx="3688551" cy="1178816"/>
            </p:xfrm>
            <a:graphic>
              <a:graphicData uri="http://schemas.microsoft.com/office/drawing/2017/model3d">
                <am3d:model3d r:embed="rId5">
                  <am3d:spPr>
                    <a:xfrm rot="16615140">
                      <a:off x="0" y="0"/>
                      <a:ext cx="3688551" cy="1178816"/>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542288" ay="17521" az="420919"/>
                    <am3d:postTrans dx="0" dy="0" dz="0"/>
                  </am3d:trans>
                  <am3d:raster rName="Office3DRenderer" rVer="16.0.8326">
                    <am3d:blip r:embed="rId6"/>
                  </am3d:raster>
                  <am3d:objViewport viewportSz="4499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2" name="3D 模型 31">
                <a:extLst>
                  <a:ext uri="{FF2B5EF4-FFF2-40B4-BE49-F238E27FC236}">
                    <a16:creationId xmlns:a16="http://schemas.microsoft.com/office/drawing/2014/main" id="{277EEFE3-8453-2847-80A6-15607336F9DC}"/>
                  </a:ext>
                </a:extLst>
              </p:cNvPr>
              <p:cNvPicPr>
                <a:picLocks noGrp="1" noRot="1" noChangeAspect="1" noMove="1" noResize="1" noEditPoints="1" noAdjustHandles="1" noChangeArrowheads="1" noChangeShapeType="1" noCrop="1"/>
              </p:cNvPicPr>
              <p:nvPr/>
            </p:nvPicPr>
            <p:blipFill>
              <a:blip r:embed="rId7"/>
              <a:stretch>
                <a:fillRect/>
              </a:stretch>
            </p:blipFill>
            <p:spPr>
              <a:xfrm rot="16615140">
                <a:off x="-3215472" y="4858075"/>
                <a:ext cx="3688551" cy="117881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3" name="3D 模型 32">
                <a:extLst>
                  <a:ext uri="{FF2B5EF4-FFF2-40B4-BE49-F238E27FC236}">
                    <a16:creationId xmlns:a16="http://schemas.microsoft.com/office/drawing/2014/main" id="{2EC3332A-F828-7D45-BCFD-F8719609342B}"/>
                  </a:ext>
                </a:extLst>
              </p:cNvPr>
              <p:cNvGraphicFramePr>
                <a:graphicFrameLocks noChangeAspect="1"/>
              </p:cNvGraphicFramePr>
              <p:nvPr>
                <p:extLst>
                  <p:ext uri="{D42A27DB-BD31-4B8C-83A1-F6EECF244321}">
                    <p14:modId xmlns:p14="http://schemas.microsoft.com/office/powerpoint/2010/main" val="1217355976"/>
                  </p:ext>
                </p:extLst>
              </p:nvPr>
            </p:nvGraphicFramePr>
            <p:xfrm rot="16200000">
              <a:off x="514063" y="-1974236"/>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8"/>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3" name="3D 模型 32">
                <a:extLst>
                  <a:ext uri="{FF2B5EF4-FFF2-40B4-BE49-F238E27FC236}">
                    <a16:creationId xmlns:a16="http://schemas.microsoft.com/office/drawing/2014/main" id="{2EC3332A-F828-7D45-BCFD-F8719609342B}"/>
                  </a:ext>
                </a:extLst>
              </p:cNvPr>
              <p:cNvPicPr>
                <a:picLocks noGrp="1" noRot="1" noChangeAspect="1" noMove="1" noResize="1" noEditPoints="1" noAdjustHandles="1" noChangeArrowheads="1" noChangeShapeType="1" noCrop="1"/>
              </p:cNvPicPr>
              <p:nvPr/>
            </p:nvPicPr>
            <p:blipFill>
              <a:blip r:embed="rId9"/>
              <a:stretch>
                <a:fillRect/>
              </a:stretch>
            </p:blipFill>
            <p:spPr>
              <a:xfrm rot="16200000">
                <a:off x="514063" y="-1974236"/>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4" name="3D 模型 33">
                <a:extLst>
                  <a:ext uri="{FF2B5EF4-FFF2-40B4-BE49-F238E27FC236}">
                    <a16:creationId xmlns:a16="http://schemas.microsoft.com/office/drawing/2014/main" id="{919E487F-55AC-C14C-A76F-45C40E3E5D8B}"/>
                  </a:ext>
                </a:extLst>
              </p:cNvPr>
              <p:cNvGraphicFramePr>
                <a:graphicFrameLocks noChangeAspect="1"/>
              </p:cNvGraphicFramePr>
              <p:nvPr>
                <p:extLst>
                  <p:ext uri="{D42A27DB-BD31-4B8C-83A1-F6EECF244321}">
                    <p14:modId xmlns:p14="http://schemas.microsoft.com/office/powerpoint/2010/main" val="1567937130"/>
                  </p:ext>
                </p:extLst>
              </p:nvPr>
            </p:nvGraphicFramePr>
            <p:xfrm rot="20293251">
              <a:off x="12206589" y="1670675"/>
              <a:ext cx="1981080" cy="3535467"/>
            </p:xfrm>
            <a:graphic>
              <a:graphicData uri="http://schemas.microsoft.com/office/drawing/2017/model3d">
                <am3d:model3d r:embed="rId5">
                  <am3d:spPr>
                    <a:xfrm rot="20293251">
                      <a:off x="0" y="0"/>
                      <a:ext cx="1981080" cy="3535467"/>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674801" ay="-663248" az="4039651"/>
                    <am3d:postTrans dx="0" dy="0" dz="0"/>
                  </am3d:trans>
                  <am3d:raster rName="Office3DRenderer" rVer="16.0.8326">
                    <am3d:blip r:embed="rId10"/>
                  </am3d:raster>
                  <am3d:objViewport viewportSz="43826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4" name="3D 模型 33">
                <a:extLst>
                  <a:ext uri="{FF2B5EF4-FFF2-40B4-BE49-F238E27FC236}">
                    <a16:creationId xmlns:a16="http://schemas.microsoft.com/office/drawing/2014/main" id="{919E487F-55AC-C14C-A76F-45C40E3E5D8B}"/>
                  </a:ext>
                </a:extLst>
              </p:cNvPr>
              <p:cNvPicPr>
                <a:picLocks noGrp="1" noRot="1" noChangeAspect="1" noMove="1" noResize="1" noEditPoints="1" noAdjustHandles="1" noChangeArrowheads="1" noChangeShapeType="1" noCrop="1"/>
              </p:cNvPicPr>
              <p:nvPr/>
            </p:nvPicPr>
            <p:blipFill>
              <a:blip r:embed="rId11"/>
              <a:stretch>
                <a:fillRect/>
              </a:stretch>
            </p:blipFill>
            <p:spPr>
              <a:xfrm rot="20293251">
                <a:off x="12206589" y="1670675"/>
                <a:ext cx="1981080" cy="353546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5" name="3D 模型 34">
                <a:extLst>
                  <a:ext uri="{FF2B5EF4-FFF2-40B4-BE49-F238E27FC236}">
                    <a16:creationId xmlns:a16="http://schemas.microsoft.com/office/drawing/2014/main" id="{286C2A3B-134D-1140-B59C-BAB21FBB6C56}"/>
                  </a:ext>
                </a:extLst>
              </p:cNvPr>
              <p:cNvGraphicFramePr>
                <a:graphicFrameLocks noChangeAspect="1"/>
              </p:cNvGraphicFramePr>
              <p:nvPr>
                <p:extLst>
                  <p:ext uri="{D42A27DB-BD31-4B8C-83A1-F6EECF244321}">
                    <p14:modId xmlns:p14="http://schemas.microsoft.com/office/powerpoint/2010/main" val="2240532481"/>
                  </p:ext>
                </p:extLst>
              </p:nvPr>
            </p:nvGraphicFramePr>
            <p:xfrm rot="16831368">
              <a:off x="-3115581" y="889875"/>
              <a:ext cx="3488772" cy="1196390"/>
            </p:xfrm>
            <a:graphic>
              <a:graphicData uri="http://schemas.microsoft.com/office/drawing/2017/model3d">
                <am3d:model3d r:embed="rId5">
                  <am3d:spPr>
                    <a:xfrm rot="16831368">
                      <a:off x="0" y="0"/>
                      <a:ext cx="3488772" cy="1196390"/>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410628" ay="1757" az="560085"/>
                    <am3d:postTrans dx="0" dy="0" dz="0"/>
                  </am3d:trans>
                  <am3d:raster rName="Office3DRenderer" rVer="16.0.8326">
                    <am3d:blip r:embed="rId12"/>
                  </am3d:raster>
                  <am3d:objViewport viewportSz="43086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5" name="3D 模型 34">
                <a:extLst>
                  <a:ext uri="{FF2B5EF4-FFF2-40B4-BE49-F238E27FC236}">
                    <a16:creationId xmlns:a16="http://schemas.microsoft.com/office/drawing/2014/main" id="{286C2A3B-134D-1140-B59C-BAB21FBB6C56}"/>
                  </a:ext>
                </a:extLst>
              </p:cNvPr>
              <p:cNvPicPr>
                <a:picLocks noGrp="1" noRot="1" noChangeAspect="1" noMove="1" noResize="1" noEditPoints="1" noAdjustHandles="1" noChangeArrowheads="1" noChangeShapeType="1" noCrop="1"/>
              </p:cNvPicPr>
              <p:nvPr/>
            </p:nvPicPr>
            <p:blipFill>
              <a:blip r:embed="rId13"/>
              <a:stretch>
                <a:fillRect/>
              </a:stretch>
            </p:blipFill>
            <p:spPr>
              <a:xfrm rot="16831368">
                <a:off x="-3115581" y="889875"/>
                <a:ext cx="3488772" cy="119639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6" name="3D 模型 35">
                <a:extLst>
                  <a:ext uri="{FF2B5EF4-FFF2-40B4-BE49-F238E27FC236}">
                    <a16:creationId xmlns:a16="http://schemas.microsoft.com/office/drawing/2014/main" id="{A193C69C-2330-8F4A-AD5B-802C7CFE43FF}"/>
                  </a:ext>
                </a:extLst>
              </p:cNvPr>
              <p:cNvGraphicFramePr>
                <a:graphicFrameLocks noChangeAspect="1"/>
              </p:cNvGraphicFramePr>
              <p:nvPr>
                <p:extLst>
                  <p:ext uri="{D42A27DB-BD31-4B8C-83A1-F6EECF244321}">
                    <p14:modId xmlns:p14="http://schemas.microsoft.com/office/powerpoint/2010/main" val="3822739807"/>
                  </p:ext>
                </p:extLst>
              </p:nvPr>
            </p:nvGraphicFramePr>
            <p:xfrm rot="16200000">
              <a:off x="9363896" y="7036482"/>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4"/>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6" name="3D 模型 35">
                <a:extLst>
                  <a:ext uri="{FF2B5EF4-FFF2-40B4-BE49-F238E27FC236}">
                    <a16:creationId xmlns:a16="http://schemas.microsoft.com/office/drawing/2014/main" id="{A193C69C-2330-8F4A-AD5B-802C7CFE43FF}"/>
                  </a:ext>
                </a:extLst>
              </p:cNvPr>
              <p:cNvPicPr>
                <a:picLocks noGrp="1" noRot="1" noChangeAspect="1" noMove="1" noResize="1" noEditPoints="1" noAdjustHandles="1" noChangeArrowheads="1" noChangeShapeType="1" noCrop="1"/>
              </p:cNvPicPr>
              <p:nvPr/>
            </p:nvPicPr>
            <p:blipFill>
              <a:blip r:embed="rId9"/>
              <a:stretch>
                <a:fillRect/>
              </a:stretch>
            </p:blipFill>
            <p:spPr>
              <a:xfrm rot="16200000">
                <a:off x="9363896" y="7036482"/>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7" name="3D 模型 36">
                <a:extLst>
                  <a:ext uri="{FF2B5EF4-FFF2-40B4-BE49-F238E27FC236}">
                    <a16:creationId xmlns:a16="http://schemas.microsoft.com/office/drawing/2014/main" id="{E5F0AA4A-9A6A-6946-B379-31B7223FB796}"/>
                  </a:ext>
                </a:extLst>
              </p:cNvPr>
              <p:cNvGraphicFramePr>
                <a:graphicFrameLocks noChangeAspect="1"/>
              </p:cNvGraphicFramePr>
              <p:nvPr>
                <p:extLst>
                  <p:ext uri="{D42A27DB-BD31-4B8C-83A1-F6EECF244321}">
                    <p14:modId xmlns:p14="http://schemas.microsoft.com/office/powerpoint/2010/main" val="4001226"/>
                  </p:ext>
                </p:extLst>
              </p:nvPr>
            </p:nvGraphicFramePr>
            <p:xfrm rot="16200000">
              <a:off x="2786962" y="7157399"/>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4"/>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7" name="3D 模型 36">
                <a:extLst>
                  <a:ext uri="{FF2B5EF4-FFF2-40B4-BE49-F238E27FC236}">
                    <a16:creationId xmlns:a16="http://schemas.microsoft.com/office/drawing/2014/main" id="{E5F0AA4A-9A6A-6946-B379-31B7223FB796}"/>
                  </a:ext>
                </a:extLst>
              </p:cNvPr>
              <p:cNvPicPr>
                <a:picLocks noGrp="1" noRot="1" noChangeAspect="1" noMove="1" noResize="1" noEditPoints="1" noAdjustHandles="1" noChangeArrowheads="1" noChangeShapeType="1" noCrop="1"/>
              </p:cNvPicPr>
              <p:nvPr/>
            </p:nvPicPr>
            <p:blipFill>
              <a:blip r:embed="rId9"/>
              <a:stretch>
                <a:fillRect/>
              </a:stretch>
            </p:blipFill>
            <p:spPr>
              <a:xfrm rot="16200000">
                <a:off x="2786962" y="7157399"/>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8" name="3D 模型 37">
                <a:extLst>
                  <a:ext uri="{FF2B5EF4-FFF2-40B4-BE49-F238E27FC236}">
                    <a16:creationId xmlns:a16="http://schemas.microsoft.com/office/drawing/2014/main" id="{F3DC2224-EAB3-AB46-BCB4-16C52F99BB05}"/>
                  </a:ext>
                </a:extLst>
              </p:cNvPr>
              <p:cNvGraphicFramePr>
                <a:graphicFrameLocks noChangeAspect="1"/>
              </p:cNvGraphicFramePr>
              <p:nvPr>
                <p:extLst>
                  <p:ext uri="{D42A27DB-BD31-4B8C-83A1-F6EECF244321}">
                    <p14:modId xmlns:p14="http://schemas.microsoft.com/office/powerpoint/2010/main" val="1297403239"/>
                  </p:ext>
                </p:extLst>
              </p:nvPr>
            </p:nvGraphicFramePr>
            <p:xfrm rot="5400000">
              <a:off x="12268996" y="-1961537"/>
              <a:ext cx="977727" cy="2272896"/>
            </p:xfrm>
            <a:graphic>
              <a:graphicData uri="http://schemas.microsoft.com/office/drawing/2017/model3d">
                <am3d:model3d r:embed="rId2">
                  <am3d:spPr>
                    <a:xfrm rot="5400000">
                      <a:off x="0" y="0"/>
                      <a:ext cx="977727" cy="2272896"/>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40881" ay="-4728809" az="-5543591"/>
                    <am3d:postTrans dx="0" dy="0" dz="0"/>
                  </am3d:trans>
                  <am3d:raster rName="Office3DRenderer" rVer="16.0.8326">
                    <am3d:blip r:embed="rId15"/>
                  </am3d:raster>
                  <am3d:objViewport viewportSz="33141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8" name="3D 模型 37">
                <a:extLst>
                  <a:ext uri="{FF2B5EF4-FFF2-40B4-BE49-F238E27FC236}">
                    <a16:creationId xmlns:a16="http://schemas.microsoft.com/office/drawing/2014/main" id="{F3DC2224-EAB3-AB46-BCB4-16C52F99BB05}"/>
                  </a:ext>
                </a:extLst>
              </p:cNvPr>
              <p:cNvPicPr>
                <a:picLocks noGrp="1" noRot="1" noChangeAspect="1" noMove="1" noResize="1" noEditPoints="1" noAdjustHandles="1" noChangeArrowheads="1" noChangeShapeType="1" noCrop="1"/>
              </p:cNvPicPr>
              <p:nvPr/>
            </p:nvPicPr>
            <p:blipFill>
              <a:blip r:embed="rId16"/>
              <a:stretch>
                <a:fillRect/>
              </a:stretch>
            </p:blipFill>
            <p:spPr>
              <a:xfrm rot="5400000">
                <a:off x="12268996" y="-1961537"/>
                <a:ext cx="977727" cy="227289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39" name="3D 模型 38">
                <a:extLst>
                  <a:ext uri="{FF2B5EF4-FFF2-40B4-BE49-F238E27FC236}">
                    <a16:creationId xmlns:a16="http://schemas.microsoft.com/office/drawing/2014/main" id="{23A9DBCC-A69F-5047-9D00-61E45FC2A051}"/>
                  </a:ext>
                </a:extLst>
              </p:cNvPr>
              <p:cNvGraphicFramePr>
                <a:graphicFrameLocks noChangeAspect="1"/>
              </p:cNvGraphicFramePr>
              <p:nvPr>
                <p:extLst>
                  <p:ext uri="{D42A27DB-BD31-4B8C-83A1-F6EECF244321}">
                    <p14:modId xmlns:p14="http://schemas.microsoft.com/office/powerpoint/2010/main" val="3638948260"/>
                  </p:ext>
                </p:extLst>
              </p:nvPr>
            </p:nvGraphicFramePr>
            <p:xfrm rot="16751709">
              <a:off x="-3611659" y="-6162020"/>
              <a:ext cx="19415318" cy="19415308"/>
            </p:xfrm>
            <a:graphic>
              <a:graphicData uri="http://schemas.microsoft.com/office/drawing/2017/model3d">
                <am3d:model3d r:embed="rId2">
                  <am3d:spPr>
                    <a:xfrm rot="16751709">
                      <a:off x="0" y="0"/>
                      <a:ext cx="19415318" cy="1941530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20915" ay="275826" az="-1687"/>
                    <am3d:postTrans dx="0" dy="0" dz="0"/>
                  </am3d:trans>
                  <am3d:raster rName="Office3DRenderer" rVer="16.0.8326">
                    <am3d:blip r:embed="rId17"/>
                  </am3d:raster>
                  <am3d:objViewport viewportSz="284852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9" name="3D 模型 38">
                <a:extLst>
                  <a:ext uri="{FF2B5EF4-FFF2-40B4-BE49-F238E27FC236}">
                    <a16:creationId xmlns:a16="http://schemas.microsoft.com/office/drawing/2014/main" id="{23A9DBCC-A69F-5047-9D00-61E45FC2A051}"/>
                  </a:ext>
                </a:extLst>
              </p:cNvPr>
              <p:cNvPicPr>
                <a:picLocks noGrp="1" noRot="1" noChangeAspect="1" noMove="1" noResize="1" noEditPoints="1" noAdjustHandles="1" noChangeArrowheads="1" noChangeShapeType="1" noCrop="1"/>
              </p:cNvPicPr>
              <p:nvPr/>
            </p:nvPicPr>
            <p:blipFill>
              <a:blip r:embed="rId18"/>
              <a:stretch>
                <a:fillRect/>
              </a:stretch>
            </p:blipFill>
            <p:spPr>
              <a:xfrm rot="16751709">
                <a:off x="-3611659" y="-6162020"/>
                <a:ext cx="19415318" cy="19415308"/>
              </a:xfrm>
              <a:prstGeom prst="rect">
                <a:avLst/>
              </a:prstGeom>
            </p:spPr>
          </p:pic>
        </mc:Fallback>
      </mc:AlternateContent>
    </p:spTree>
    <p:extLst>
      <p:ext uri="{BB962C8B-B14F-4D97-AF65-F5344CB8AC3E}">
        <p14:creationId xmlns:p14="http://schemas.microsoft.com/office/powerpoint/2010/main" val="1857226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2114" y="807021"/>
            <a:ext cx="3178588" cy="584775"/>
          </a:xfrm>
          <a:prstGeom prst="rect">
            <a:avLst/>
          </a:prstGeom>
          <a:noFill/>
        </p:spPr>
        <p:txBody>
          <a:bodyPr wrap="square" rtlCol="0">
            <a:spAutoFit/>
          </a:bodyPr>
          <a:lstStyle/>
          <a:p>
            <a:r>
              <a:rPr kumimoji="1" lang="en-US" altLang="zh-CN" sz="3200" dirty="0">
                <a:solidFill>
                  <a:schemeClr val="bg1">
                    <a:lumMod val="50000"/>
                    <a:lumOff val="50000"/>
                  </a:schemeClr>
                </a:solidFill>
              </a:rPr>
              <a:t>Involves Tools</a:t>
            </a:r>
            <a:endParaRPr kumimoji="1" lang="zh-CN" altLang="en-US" sz="3200" dirty="0">
              <a:solidFill>
                <a:schemeClr val="bg1">
                  <a:lumMod val="50000"/>
                  <a:lumOff val="50000"/>
                </a:schemeClr>
              </a:solidFill>
            </a:endParaRPr>
          </a:p>
        </p:txBody>
      </p:sp>
      <p:sp>
        <p:nvSpPr>
          <p:cNvPr id="8" name="文本框 7">
            <a:extLst>
              <a:ext uri="{FF2B5EF4-FFF2-40B4-BE49-F238E27FC236}">
                <a16:creationId xmlns:a16="http://schemas.microsoft.com/office/drawing/2014/main" id="{B78A403E-2859-7E40-BC3E-2D832327B047}"/>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6" name="矩形 5">
            <a:extLst>
              <a:ext uri="{FF2B5EF4-FFF2-40B4-BE49-F238E27FC236}">
                <a16:creationId xmlns:a16="http://schemas.microsoft.com/office/drawing/2014/main" id="{C1A8E3F2-386E-A54D-A4F3-EF5621114A15}"/>
              </a:ext>
            </a:extLst>
          </p:cNvPr>
          <p:cNvSpPr/>
          <p:nvPr/>
        </p:nvSpPr>
        <p:spPr>
          <a:xfrm>
            <a:off x="2091704" y="3192305"/>
            <a:ext cx="1843774" cy="461665"/>
          </a:xfrm>
          <a:prstGeom prst="rect">
            <a:avLst/>
          </a:prstGeom>
        </p:spPr>
        <p:txBody>
          <a:bodyPr wrap="none">
            <a:spAutoFit/>
          </a:bodyPr>
          <a:lstStyle/>
          <a:p>
            <a:r>
              <a:rPr lang="en" altLang="zh-CN" sz="2400" b="1" dirty="0" err="1">
                <a:solidFill>
                  <a:srgbClr val="DEDEDE"/>
                </a:solidFill>
                <a:latin typeface="Helvetica Neue" panose="02000503000000020004" pitchFamily="2" charset="0"/>
              </a:rPr>
              <a:t>SpringBoot</a:t>
            </a:r>
            <a:endParaRPr lang="en" altLang="zh-CN" sz="2400" b="1" dirty="0">
              <a:solidFill>
                <a:srgbClr val="DEDEDE"/>
              </a:solidFill>
              <a:latin typeface="Helvetica Neue" panose="02000503000000020004" pitchFamily="2" charset="0"/>
            </a:endParaRPr>
          </a:p>
        </p:txBody>
      </p:sp>
      <p:pic>
        <p:nvPicPr>
          <p:cNvPr id="3" name="图片 2">
            <a:extLst>
              <a:ext uri="{FF2B5EF4-FFF2-40B4-BE49-F238E27FC236}">
                <a16:creationId xmlns:a16="http://schemas.microsoft.com/office/drawing/2014/main" id="{1C06FBE9-CB4B-934D-8E97-0A160A15B195}"/>
              </a:ext>
            </a:extLst>
          </p:cNvPr>
          <p:cNvPicPr>
            <a:picLocks noChangeAspect="1"/>
          </p:cNvPicPr>
          <p:nvPr/>
        </p:nvPicPr>
        <p:blipFill>
          <a:blip r:embed="rId2"/>
          <a:stretch>
            <a:fillRect/>
          </a:stretch>
        </p:blipFill>
        <p:spPr>
          <a:xfrm>
            <a:off x="5743747" y="805263"/>
            <a:ext cx="3885099" cy="5709138"/>
          </a:xfrm>
          <a:prstGeom prst="rect">
            <a:avLst/>
          </a:prstGeom>
        </p:spPr>
      </p:pic>
    </p:spTree>
    <p:extLst>
      <p:ext uri="{BB962C8B-B14F-4D97-AF65-F5344CB8AC3E}">
        <p14:creationId xmlns:p14="http://schemas.microsoft.com/office/powerpoint/2010/main" val="273263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2114" y="807021"/>
            <a:ext cx="3178588" cy="584775"/>
          </a:xfrm>
          <a:prstGeom prst="rect">
            <a:avLst/>
          </a:prstGeom>
          <a:noFill/>
        </p:spPr>
        <p:txBody>
          <a:bodyPr wrap="square" rtlCol="0">
            <a:spAutoFit/>
          </a:bodyPr>
          <a:lstStyle/>
          <a:p>
            <a:r>
              <a:rPr kumimoji="1" lang="en-US" altLang="zh-CN" sz="3200" dirty="0">
                <a:solidFill>
                  <a:schemeClr val="bg1">
                    <a:lumMod val="50000"/>
                    <a:lumOff val="50000"/>
                  </a:schemeClr>
                </a:solidFill>
              </a:rPr>
              <a:t>Involves Tools</a:t>
            </a:r>
            <a:endParaRPr kumimoji="1" lang="zh-CN" altLang="en-US" sz="3200" dirty="0">
              <a:solidFill>
                <a:schemeClr val="bg1">
                  <a:lumMod val="50000"/>
                  <a:lumOff val="50000"/>
                </a:schemeClr>
              </a:solidFill>
            </a:endParaRPr>
          </a:p>
        </p:txBody>
      </p:sp>
      <p:sp>
        <p:nvSpPr>
          <p:cNvPr id="8" name="文本框 7">
            <a:extLst>
              <a:ext uri="{FF2B5EF4-FFF2-40B4-BE49-F238E27FC236}">
                <a16:creationId xmlns:a16="http://schemas.microsoft.com/office/drawing/2014/main" id="{B78A403E-2859-7E40-BC3E-2D832327B047}"/>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6" name="矩形 5">
            <a:extLst>
              <a:ext uri="{FF2B5EF4-FFF2-40B4-BE49-F238E27FC236}">
                <a16:creationId xmlns:a16="http://schemas.microsoft.com/office/drawing/2014/main" id="{C1A8E3F2-386E-A54D-A4F3-EF5621114A15}"/>
              </a:ext>
            </a:extLst>
          </p:cNvPr>
          <p:cNvSpPr/>
          <p:nvPr/>
        </p:nvSpPr>
        <p:spPr>
          <a:xfrm>
            <a:off x="0" y="2061218"/>
            <a:ext cx="1426994" cy="369332"/>
          </a:xfrm>
          <a:prstGeom prst="rect">
            <a:avLst/>
          </a:prstGeom>
        </p:spPr>
        <p:txBody>
          <a:bodyPr wrap="none">
            <a:spAutoFit/>
          </a:bodyPr>
          <a:lstStyle/>
          <a:p>
            <a:r>
              <a:rPr lang="en" altLang="zh-CN" b="1" dirty="0" err="1">
                <a:solidFill>
                  <a:schemeClr val="bg1">
                    <a:lumMod val="50000"/>
                    <a:lumOff val="50000"/>
                  </a:schemeClr>
                </a:solidFill>
                <a:latin typeface="Helvetica Neue" panose="02000503000000020004" pitchFamily="2" charset="0"/>
              </a:rPr>
              <a:t>SpringBoot</a:t>
            </a:r>
            <a:endParaRPr lang="en" altLang="zh-CN" b="1" dirty="0">
              <a:solidFill>
                <a:schemeClr val="bg1">
                  <a:lumMod val="50000"/>
                  <a:lumOff val="50000"/>
                </a:schemeClr>
              </a:solidFill>
              <a:latin typeface="Helvetica Neue" panose="02000503000000020004" pitchFamily="2" charset="0"/>
            </a:endParaRPr>
          </a:p>
        </p:txBody>
      </p:sp>
      <p:pic>
        <p:nvPicPr>
          <p:cNvPr id="4" name="图片 3">
            <a:extLst>
              <a:ext uri="{FF2B5EF4-FFF2-40B4-BE49-F238E27FC236}">
                <a16:creationId xmlns:a16="http://schemas.microsoft.com/office/drawing/2014/main" id="{8E063071-B680-C842-BC45-3A8A2EFB2758}"/>
              </a:ext>
            </a:extLst>
          </p:cNvPr>
          <p:cNvPicPr>
            <a:picLocks noChangeAspect="1"/>
          </p:cNvPicPr>
          <p:nvPr/>
        </p:nvPicPr>
        <p:blipFill>
          <a:blip r:embed="rId2"/>
          <a:stretch>
            <a:fillRect/>
          </a:stretch>
        </p:blipFill>
        <p:spPr>
          <a:xfrm>
            <a:off x="3598985" y="1777348"/>
            <a:ext cx="7913077" cy="3925340"/>
          </a:xfrm>
          <a:prstGeom prst="rect">
            <a:avLst/>
          </a:prstGeom>
        </p:spPr>
      </p:pic>
      <p:sp>
        <p:nvSpPr>
          <p:cNvPr id="10" name="矩形 9">
            <a:extLst>
              <a:ext uri="{FF2B5EF4-FFF2-40B4-BE49-F238E27FC236}">
                <a16:creationId xmlns:a16="http://schemas.microsoft.com/office/drawing/2014/main" id="{6D18A4A4-63EE-634C-B0A1-AC2CFB9F02CE}"/>
              </a:ext>
            </a:extLst>
          </p:cNvPr>
          <p:cNvSpPr/>
          <p:nvPr/>
        </p:nvSpPr>
        <p:spPr>
          <a:xfrm>
            <a:off x="2091704" y="3192305"/>
            <a:ext cx="1032655" cy="461665"/>
          </a:xfrm>
          <a:prstGeom prst="rect">
            <a:avLst/>
          </a:prstGeom>
        </p:spPr>
        <p:txBody>
          <a:bodyPr wrap="none">
            <a:spAutoFit/>
          </a:bodyPr>
          <a:lstStyle/>
          <a:p>
            <a:r>
              <a:rPr lang="en" altLang="zh-CN" sz="2400" b="1" dirty="0">
                <a:solidFill>
                  <a:srgbClr val="DEDEDE"/>
                </a:solidFill>
                <a:latin typeface="Helvetica Neue" panose="02000503000000020004" pitchFamily="2" charset="0"/>
              </a:rPr>
              <a:t>Neo4j</a:t>
            </a:r>
          </a:p>
        </p:txBody>
      </p:sp>
    </p:spTree>
    <p:extLst>
      <p:ext uri="{BB962C8B-B14F-4D97-AF65-F5344CB8AC3E}">
        <p14:creationId xmlns:p14="http://schemas.microsoft.com/office/powerpoint/2010/main" val="309394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2114" y="807021"/>
            <a:ext cx="3178588" cy="584775"/>
          </a:xfrm>
          <a:prstGeom prst="rect">
            <a:avLst/>
          </a:prstGeom>
          <a:noFill/>
        </p:spPr>
        <p:txBody>
          <a:bodyPr wrap="square" rtlCol="0">
            <a:spAutoFit/>
          </a:bodyPr>
          <a:lstStyle/>
          <a:p>
            <a:r>
              <a:rPr kumimoji="1" lang="en-US" altLang="zh-CN" sz="3200" dirty="0">
                <a:solidFill>
                  <a:schemeClr val="bg1">
                    <a:lumMod val="50000"/>
                    <a:lumOff val="50000"/>
                  </a:schemeClr>
                </a:solidFill>
              </a:rPr>
              <a:t>Involves Tools</a:t>
            </a:r>
            <a:endParaRPr kumimoji="1" lang="zh-CN" altLang="en-US" sz="3200" dirty="0">
              <a:solidFill>
                <a:schemeClr val="bg1">
                  <a:lumMod val="50000"/>
                  <a:lumOff val="50000"/>
                </a:schemeClr>
              </a:solidFill>
            </a:endParaRPr>
          </a:p>
        </p:txBody>
      </p:sp>
      <p:sp>
        <p:nvSpPr>
          <p:cNvPr id="8" name="文本框 7">
            <a:extLst>
              <a:ext uri="{FF2B5EF4-FFF2-40B4-BE49-F238E27FC236}">
                <a16:creationId xmlns:a16="http://schemas.microsoft.com/office/drawing/2014/main" id="{B78A403E-2859-7E40-BC3E-2D832327B047}"/>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6" name="矩形 5">
            <a:extLst>
              <a:ext uri="{FF2B5EF4-FFF2-40B4-BE49-F238E27FC236}">
                <a16:creationId xmlns:a16="http://schemas.microsoft.com/office/drawing/2014/main" id="{C1A8E3F2-386E-A54D-A4F3-EF5621114A15}"/>
              </a:ext>
            </a:extLst>
          </p:cNvPr>
          <p:cNvSpPr/>
          <p:nvPr/>
        </p:nvSpPr>
        <p:spPr>
          <a:xfrm>
            <a:off x="0" y="2061218"/>
            <a:ext cx="1426994" cy="369332"/>
          </a:xfrm>
          <a:prstGeom prst="rect">
            <a:avLst/>
          </a:prstGeom>
        </p:spPr>
        <p:txBody>
          <a:bodyPr wrap="none">
            <a:spAutoFit/>
          </a:bodyPr>
          <a:lstStyle/>
          <a:p>
            <a:r>
              <a:rPr lang="en" altLang="zh-CN" b="1" dirty="0" err="1">
                <a:solidFill>
                  <a:schemeClr val="bg1">
                    <a:lumMod val="50000"/>
                    <a:lumOff val="50000"/>
                  </a:schemeClr>
                </a:solidFill>
                <a:latin typeface="Helvetica Neue" panose="02000503000000020004" pitchFamily="2" charset="0"/>
              </a:rPr>
              <a:t>SpringBoot</a:t>
            </a:r>
            <a:endParaRPr lang="en" altLang="zh-CN" b="1" dirty="0">
              <a:solidFill>
                <a:schemeClr val="bg1">
                  <a:lumMod val="50000"/>
                  <a:lumOff val="50000"/>
                </a:schemeClr>
              </a:solidFill>
              <a:latin typeface="Helvetica Neue" panose="02000503000000020004" pitchFamily="2" charset="0"/>
            </a:endParaRPr>
          </a:p>
        </p:txBody>
      </p:sp>
      <p:sp>
        <p:nvSpPr>
          <p:cNvPr id="10" name="矩形 9">
            <a:extLst>
              <a:ext uri="{FF2B5EF4-FFF2-40B4-BE49-F238E27FC236}">
                <a16:creationId xmlns:a16="http://schemas.microsoft.com/office/drawing/2014/main" id="{6D18A4A4-63EE-634C-B0A1-AC2CFB9F02CE}"/>
              </a:ext>
            </a:extLst>
          </p:cNvPr>
          <p:cNvSpPr/>
          <p:nvPr/>
        </p:nvSpPr>
        <p:spPr>
          <a:xfrm>
            <a:off x="2815254" y="3192304"/>
            <a:ext cx="1148071" cy="461665"/>
          </a:xfrm>
          <a:prstGeom prst="rect">
            <a:avLst/>
          </a:prstGeom>
        </p:spPr>
        <p:txBody>
          <a:bodyPr wrap="none">
            <a:spAutoFit/>
          </a:bodyPr>
          <a:lstStyle/>
          <a:p>
            <a:r>
              <a:rPr lang="en" altLang="zh-CN" sz="2400" b="1" dirty="0" err="1">
                <a:solidFill>
                  <a:srgbClr val="DEDEDE"/>
                </a:solidFill>
                <a:latin typeface="Helvetica Neue" panose="02000503000000020004" pitchFamily="2" charset="0"/>
              </a:rPr>
              <a:t>Fuseki</a:t>
            </a:r>
            <a:endParaRPr lang="en" altLang="zh-CN" sz="2400" b="1" dirty="0">
              <a:solidFill>
                <a:srgbClr val="DEDEDE"/>
              </a:solidFill>
              <a:latin typeface="Helvetica Neue" panose="02000503000000020004" pitchFamily="2" charset="0"/>
            </a:endParaRPr>
          </a:p>
        </p:txBody>
      </p:sp>
      <p:pic>
        <p:nvPicPr>
          <p:cNvPr id="3" name="图片 2">
            <a:extLst>
              <a:ext uri="{FF2B5EF4-FFF2-40B4-BE49-F238E27FC236}">
                <a16:creationId xmlns:a16="http://schemas.microsoft.com/office/drawing/2014/main" id="{82C6F8B6-0879-E64C-B8B0-170B295FF2E4}"/>
              </a:ext>
            </a:extLst>
          </p:cNvPr>
          <p:cNvPicPr>
            <a:picLocks noChangeAspect="1"/>
          </p:cNvPicPr>
          <p:nvPr/>
        </p:nvPicPr>
        <p:blipFill>
          <a:blip r:embed="rId2"/>
          <a:stretch>
            <a:fillRect/>
          </a:stretch>
        </p:blipFill>
        <p:spPr>
          <a:xfrm>
            <a:off x="5351585" y="518226"/>
            <a:ext cx="4613030" cy="6104577"/>
          </a:xfrm>
          <a:prstGeom prst="rect">
            <a:avLst/>
          </a:prstGeom>
        </p:spPr>
      </p:pic>
      <p:sp>
        <p:nvSpPr>
          <p:cNvPr id="9" name="矩形 8">
            <a:extLst>
              <a:ext uri="{FF2B5EF4-FFF2-40B4-BE49-F238E27FC236}">
                <a16:creationId xmlns:a16="http://schemas.microsoft.com/office/drawing/2014/main" id="{C81C11D2-826A-684E-AC5B-E61888610055}"/>
              </a:ext>
            </a:extLst>
          </p:cNvPr>
          <p:cNvSpPr/>
          <p:nvPr/>
        </p:nvSpPr>
        <p:spPr>
          <a:xfrm>
            <a:off x="0" y="2448080"/>
            <a:ext cx="822661" cy="369332"/>
          </a:xfrm>
          <a:prstGeom prst="rect">
            <a:avLst/>
          </a:prstGeom>
        </p:spPr>
        <p:txBody>
          <a:bodyPr wrap="none">
            <a:spAutoFit/>
          </a:bodyPr>
          <a:lstStyle/>
          <a:p>
            <a:r>
              <a:rPr lang="en" altLang="zh-CN" b="1" dirty="0">
                <a:solidFill>
                  <a:schemeClr val="bg1">
                    <a:lumMod val="50000"/>
                    <a:lumOff val="50000"/>
                  </a:schemeClr>
                </a:solidFill>
                <a:latin typeface="Helvetica Neue" panose="02000503000000020004" pitchFamily="2" charset="0"/>
              </a:rPr>
              <a:t>Neo4j</a:t>
            </a:r>
          </a:p>
        </p:txBody>
      </p:sp>
    </p:spTree>
    <p:extLst>
      <p:ext uri="{BB962C8B-B14F-4D97-AF65-F5344CB8AC3E}">
        <p14:creationId xmlns:p14="http://schemas.microsoft.com/office/powerpoint/2010/main" val="121938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2114" y="807021"/>
            <a:ext cx="3178588" cy="584775"/>
          </a:xfrm>
          <a:prstGeom prst="rect">
            <a:avLst/>
          </a:prstGeom>
          <a:noFill/>
        </p:spPr>
        <p:txBody>
          <a:bodyPr wrap="square" rtlCol="0">
            <a:spAutoFit/>
          </a:bodyPr>
          <a:lstStyle/>
          <a:p>
            <a:r>
              <a:rPr kumimoji="1" lang="en-US" altLang="zh-CN" sz="3200" dirty="0">
                <a:solidFill>
                  <a:schemeClr val="bg1">
                    <a:lumMod val="50000"/>
                    <a:lumOff val="50000"/>
                  </a:schemeClr>
                </a:solidFill>
              </a:rPr>
              <a:t>Involves Tools</a:t>
            </a:r>
            <a:endParaRPr kumimoji="1" lang="zh-CN" altLang="en-US" sz="3200" dirty="0">
              <a:solidFill>
                <a:schemeClr val="bg1">
                  <a:lumMod val="50000"/>
                  <a:lumOff val="50000"/>
                </a:schemeClr>
              </a:solidFill>
            </a:endParaRPr>
          </a:p>
        </p:txBody>
      </p:sp>
      <p:sp>
        <p:nvSpPr>
          <p:cNvPr id="8" name="文本框 7">
            <a:extLst>
              <a:ext uri="{FF2B5EF4-FFF2-40B4-BE49-F238E27FC236}">
                <a16:creationId xmlns:a16="http://schemas.microsoft.com/office/drawing/2014/main" id="{B78A403E-2859-7E40-BC3E-2D832327B047}"/>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6" name="矩形 5">
            <a:extLst>
              <a:ext uri="{FF2B5EF4-FFF2-40B4-BE49-F238E27FC236}">
                <a16:creationId xmlns:a16="http://schemas.microsoft.com/office/drawing/2014/main" id="{C1A8E3F2-386E-A54D-A4F3-EF5621114A15}"/>
              </a:ext>
            </a:extLst>
          </p:cNvPr>
          <p:cNvSpPr/>
          <p:nvPr/>
        </p:nvSpPr>
        <p:spPr>
          <a:xfrm>
            <a:off x="0" y="2061218"/>
            <a:ext cx="1426994" cy="369332"/>
          </a:xfrm>
          <a:prstGeom prst="rect">
            <a:avLst/>
          </a:prstGeom>
        </p:spPr>
        <p:txBody>
          <a:bodyPr wrap="none">
            <a:spAutoFit/>
          </a:bodyPr>
          <a:lstStyle/>
          <a:p>
            <a:r>
              <a:rPr lang="en" altLang="zh-CN" b="1" dirty="0" err="1">
                <a:solidFill>
                  <a:schemeClr val="bg1">
                    <a:lumMod val="50000"/>
                    <a:lumOff val="50000"/>
                  </a:schemeClr>
                </a:solidFill>
                <a:latin typeface="Helvetica Neue" panose="02000503000000020004" pitchFamily="2" charset="0"/>
              </a:rPr>
              <a:t>SpringBoot</a:t>
            </a:r>
            <a:endParaRPr lang="en" altLang="zh-CN" b="1" dirty="0">
              <a:solidFill>
                <a:schemeClr val="bg1">
                  <a:lumMod val="50000"/>
                  <a:lumOff val="50000"/>
                </a:schemeClr>
              </a:solidFill>
              <a:latin typeface="Helvetica Neue" panose="02000503000000020004" pitchFamily="2" charset="0"/>
            </a:endParaRPr>
          </a:p>
        </p:txBody>
      </p:sp>
      <p:sp>
        <p:nvSpPr>
          <p:cNvPr id="10" name="矩形 9">
            <a:extLst>
              <a:ext uri="{FF2B5EF4-FFF2-40B4-BE49-F238E27FC236}">
                <a16:creationId xmlns:a16="http://schemas.microsoft.com/office/drawing/2014/main" id="{6D18A4A4-63EE-634C-B0A1-AC2CFB9F02CE}"/>
              </a:ext>
            </a:extLst>
          </p:cNvPr>
          <p:cNvSpPr/>
          <p:nvPr/>
        </p:nvSpPr>
        <p:spPr>
          <a:xfrm>
            <a:off x="2182208" y="3198167"/>
            <a:ext cx="1423467" cy="461665"/>
          </a:xfrm>
          <a:prstGeom prst="rect">
            <a:avLst/>
          </a:prstGeom>
        </p:spPr>
        <p:txBody>
          <a:bodyPr wrap="none">
            <a:spAutoFit/>
          </a:bodyPr>
          <a:lstStyle/>
          <a:p>
            <a:r>
              <a:rPr lang="en" altLang="zh-CN" sz="2400" b="1" dirty="0">
                <a:solidFill>
                  <a:srgbClr val="DEDEDE"/>
                </a:solidFill>
                <a:latin typeface="Helvetica Neue" panose="02000503000000020004" pitchFamily="2" charset="0"/>
              </a:rPr>
              <a:t>SPARQL</a:t>
            </a:r>
          </a:p>
        </p:txBody>
      </p:sp>
      <p:sp>
        <p:nvSpPr>
          <p:cNvPr id="9" name="矩形 8">
            <a:extLst>
              <a:ext uri="{FF2B5EF4-FFF2-40B4-BE49-F238E27FC236}">
                <a16:creationId xmlns:a16="http://schemas.microsoft.com/office/drawing/2014/main" id="{C81C11D2-826A-684E-AC5B-E61888610055}"/>
              </a:ext>
            </a:extLst>
          </p:cNvPr>
          <p:cNvSpPr/>
          <p:nvPr/>
        </p:nvSpPr>
        <p:spPr>
          <a:xfrm>
            <a:off x="0" y="2448080"/>
            <a:ext cx="822661" cy="369332"/>
          </a:xfrm>
          <a:prstGeom prst="rect">
            <a:avLst/>
          </a:prstGeom>
        </p:spPr>
        <p:txBody>
          <a:bodyPr wrap="none">
            <a:spAutoFit/>
          </a:bodyPr>
          <a:lstStyle/>
          <a:p>
            <a:r>
              <a:rPr lang="en" altLang="zh-CN" b="1" dirty="0">
                <a:solidFill>
                  <a:schemeClr val="bg1">
                    <a:lumMod val="50000"/>
                    <a:lumOff val="50000"/>
                  </a:schemeClr>
                </a:solidFill>
                <a:latin typeface="Helvetica Neue" panose="02000503000000020004" pitchFamily="2" charset="0"/>
              </a:rPr>
              <a:t>Neo4j</a:t>
            </a:r>
          </a:p>
        </p:txBody>
      </p:sp>
      <p:pic>
        <p:nvPicPr>
          <p:cNvPr id="2" name="图片 1">
            <a:extLst>
              <a:ext uri="{FF2B5EF4-FFF2-40B4-BE49-F238E27FC236}">
                <a16:creationId xmlns:a16="http://schemas.microsoft.com/office/drawing/2014/main" id="{987B5C30-F98D-A748-84C1-4F4A8BE56A52}"/>
              </a:ext>
            </a:extLst>
          </p:cNvPr>
          <p:cNvPicPr>
            <a:picLocks noChangeAspect="1"/>
          </p:cNvPicPr>
          <p:nvPr/>
        </p:nvPicPr>
        <p:blipFill>
          <a:blip r:embed="rId2"/>
          <a:stretch>
            <a:fillRect/>
          </a:stretch>
        </p:blipFill>
        <p:spPr>
          <a:xfrm>
            <a:off x="3819281" y="2699453"/>
            <a:ext cx="8049031" cy="1998606"/>
          </a:xfrm>
          <a:prstGeom prst="rect">
            <a:avLst/>
          </a:prstGeom>
        </p:spPr>
      </p:pic>
      <p:sp>
        <p:nvSpPr>
          <p:cNvPr id="11" name="矩形 10">
            <a:extLst>
              <a:ext uri="{FF2B5EF4-FFF2-40B4-BE49-F238E27FC236}">
                <a16:creationId xmlns:a16="http://schemas.microsoft.com/office/drawing/2014/main" id="{165B41D6-6EF7-BF4C-BE29-C93EAAF76F0F}"/>
              </a:ext>
            </a:extLst>
          </p:cNvPr>
          <p:cNvSpPr/>
          <p:nvPr/>
        </p:nvSpPr>
        <p:spPr>
          <a:xfrm>
            <a:off x="10112" y="2834942"/>
            <a:ext cx="906017" cy="369332"/>
          </a:xfrm>
          <a:prstGeom prst="rect">
            <a:avLst/>
          </a:prstGeom>
        </p:spPr>
        <p:txBody>
          <a:bodyPr wrap="none">
            <a:spAutoFit/>
          </a:bodyPr>
          <a:lstStyle/>
          <a:p>
            <a:r>
              <a:rPr lang="en" altLang="zh-CN" b="1" dirty="0" err="1">
                <a:solidFill>
                  <a:schemeClr val="bg1">
                    <a:lumMod val="50000"/>
                    <a:lumOff val="50000"/>
                  </a:schemeClr>
                </a:solidFill>
                <a:latin typeface="Helvetica Neue" panose="02000503000000020004" pitchFamily="2" charset="0"/>
              </a:rPr>
              <a:t>Fuseki</a:t>
            </a:r>
            <a:endParaRPr lang="en" altLang="zh-CN" b="1" dirty="0">
              <a:solidFill>
                <a:schemeClr val="bg1">
                  <a:lumMod val="50000"/>
                  <a:lumOff val="50000"/>
                </a:schemeClr>
              </a:solidFill>
              <a:latin typeface="Helvetica Neue" panose="02000503000000020004" pitchFamily="2" charset="0"/>
            </a:endParaRPr>
          </a:p>
        </p:txBody>
      </p:sp>
    </p:spTree>
    <p:extLst>
      <p:ext uri="{BB962C8B-B14F-4D97-AF65-F5344CB8AC3E}">
        <p14:creationId xmlns:p14="http://schemas.microsoft.com/office/powerpoint/2010/main" val="219316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2114" y="807021"/>
            <a:ext cx="3178588" cy="584775"/>
          </a:xfrm>
          <a:prstGeom prst="rect">
            <a:avLst/>
          </a:prstGeom>
          <a:noFill/>
        </p:spPr>
        <p:txBody>
          <a:bodyPr wrap="square" rtlCol="0">
            <a:spAutoFit/>
          </a:bodyPr>
          <a:lstStyle/>
          <a:p>
            <a:r>
              <a:rPr kumimoji="1" lang="en-US" altLang="zh-CN" sz="3200" dirty="0">
                <a:solidFill>
                  <a:schemeClr val="bg1">
                    <a:lumMod val="50000"/>
                    <a:lumOff val="50000"/>
                  </a:schemeClr>
                </a:solidFill>
              </a:rPr>
              <a:t>Involves Tools</a:t>
            </a:r>
            <a:endParaRPr kumimoji="1" lang="zh-CN" altLang="en-US" sz="3200" dirty="0">
              <a:solidFill>
                <a:schemeClr val="bg1">
                  <a:lumMod val="50000"/>
                  <a:lumOff val="50000"/>
                </a:schemeClr>
              </a:solidFill>
            </a:endParaRPr>
          </a:p>
        </p:txBody>
      </p:sp>
      <p:sp>
        <p:nvSpPr>
          <p:cNvPr id="8" name="文本框 7">
            <a:extLst>
              <a:ext uri="{FF2B5EF4-FFF2-40B4-BE49-F238E27FC236}">
                <a16:creationId xmlns:a16="http://schemas.microsoft.com/office/drawing/2014/main" id="{B78A403E-2859-7E40-BC3E-2D832327B047}"/>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6" name="矩形 5">
            <a:extLst>
              <a:ext uri="{FF2B5EF4-FFF2-40B4-BE49-F238E27FC236}">
                <a16:creationId xmlns:a16="http://schemas.microsoft.com/office/drawing/2014/main" id="{C1A8E3F2-386E-A54D-A4F3-EF5621114A15}"/>
              </a:ext>
            </a:extLst>
          </p:cNvPr>
          <p:cNvSpPr/>
          <p:nvPr/>
        </p:nvSpPr>
        <p:spPr>
          <a:xfrm>
            <a:off x="0" y="2061218"/>
            <a:ext cx="1426994" cy="369332"/>
          </a:xfrm>
          <a:prstGeom prst="rect">
            <a:avLst/>
          </a:prstGeom>
        </p:spPr>
        <p:txBody>
          <a:bodyPr wrap="none">
            <a:spAutoFit/>
          </a:bodyPr>
          <a:lstStyle/>
          <a:p>
            <a:r>
              <a:rPr lang="en" altLang="zh-CN" b="1" dirty="0" err="1">
                <a:solidFill>
                  <a:schemeClr val="bg1">
                    <a:lumMod val="50000"/>
                    <a:lumOff val="50000"/>
                  </a:schemeClr>
                </a:solidFill>
                <a:latin typeface="Helvetica Neue" panose="02000503000000020004" pitchFamily="2" charset="0"/>
              </a:rPr>
              <a:t>SpringBoot</a:t>
            </a:r>
            <a:endParaRPr lang="en" altLang="zh-CN" b="1" dirty="0">
              <a:solidFill>
                <a:schemeClr val="bg1">
                  <a:lumMod val="50000"/>
                  <a:lumOff val="50000"/>
                </a:schemeClr>
              </a:solidFill>
              <a:latin typeface="Helvetica Neue" panose="02000503000000020004" pitchFamily="2" charset="0"/>
            </a:endParaRPr>
          </a:p>
        </p:txBody>
      </p:sp>
      <p:sp>
        <p:nvSpPr>
          <p:cNvPr id="10" name="矩形 9">
            <a:extLst>
              <a:ext uri="{FF2B5EF4-FFF2-40B4-BE49-F238E27FC236}">
                <a16:creationId xmlns:a16="http://schemas.microsoft.com/office/drawing/2014/main" id="{6D18A4A4-63EE-634C-B0A1-AC2CFB9F02CE}"/>
              </a:ext>
            </a:extLst>
          </p:cNvPr>
          <p:cNvSpPr/>
          <p:nvPr/>
        </p:nvSpPr>
        <p:spPr>
          <a:xfrm>
            <a:off x="2182208" y="3198167"/>
            <a:ext cx="805029" cy="461665"/>
          </a:xfrm>
          <a:prstGeom prst="rect">
            <a:avLst/>
          </a:prstGeom>
        </p:spPr>
        <p:txBody>
          <a:bodyPr wrap="none">
            <a:spAutoFit/>
          </a:bodyPr>
          <a:lstStyle/>
          <a:p>
            <a:r>
              <a:rPr lang="en" altLang="zh-CN" sz="2400" b="1" dirty="0" err="1">
                <a:solidFill>
                  <a:srgbClr val="DEDEDE"/>
                </a:solidFill>
                <a:latin typeface="Helvetica Neue" panose="02000503000000020004" pitchFamily="2" charset="0"/>
              </a:rPr>
              <a:t>jena</a:t>
            </a:r>
            <a:endParaRPr lang="en" altLang="zh-CN" sz="2400" b="1" dirty="0">
              <a:solidFill>
                <a:srgbClr val="DEDEDE"/>
              </a:solidFill>
              <a:latin typeface="Helvetica Neue" panose="02000503000000020004" pitchFamily="2" charset="0"/>
            </a:endParaRPr>
          </a:p>
        </p:txBody>
      </p:sp>
      <p:sp>
        <p:nvSpPr>
          <p:cNvPr id="9" name="矩形 8">
            <a:extLst>
              <a:ext uri="{FF2B5EF4-FFF2-40B4-BE49-F238E27FC236}">
                <a16:creationId xmlns:a16="http://schemas.microsoft.com/office/drawing/2014/main" id="{C81C11D2-826A-684E-AC5B-E61888610055}"/>
              </a:ext>
            </a:extLst>
          </p:cNvPr>
          <p:cNvSpPr/>
          <p:nvPr/>
        </p:nvSpPr>
        <p:spPr>
          <a:xfrm>
            <a:off x="0" y="2448080"/>
            <a:ext cx="822661" cy="369332"/>
          </a:xfrm>
          <a:prstGeom prst="rect">
            <a:avLst/>
          </a:prstGeom>
        </p:spPr>
        <p:txBody>
          <a:bodyPr wrap="none">
            <a:spAutoFit/>
          </a:bodyPr>
          <a:lstStyle/>
          <a:p>
            <a:r>
              <a:rPr lang="en" altLang="zh-CN" b="1" dirty="0">
                <a:solidFill>
                  <a:schemeClr val="bg1">
                    <a:lumMod val="50000"/>
                    <a:lumOff val="50000"/>
                  </a:schemeClr>
                </a:solidFill>
                <a:latin typeface="Helvetica Neue" panose="02000503000000020004" pitchFamily="2" charset="0"/>
              </a:rPr>
              <a:t>Neo4j</a:t>
            </a:r>
          </a:p>
        </p:txBody>
      </p:sp>
      <p:sp>
        <p:nvSpPr>
          <p:cNvPr id="11" name="矩形 10">
            <a:extLst>
              <a:ext uri="{FF2B5EF4-FFF2-40B4-BE49-F238E27FC236}">
                <a16:creationId xmlns:a16="http://schemas.microsoft.com/office/drawing/2014/main" id="{165B41D6-6EF7-BF4C-BE29-C93EAAF76F0F}"/>
              </a:ext>
            </a:extLst>
          </p:cNvPr>
          <p:cNvSpPr/>
          <p:nvPr/>
        </p:nvSpPr>
        <p:spPr>
          <a:xfrm>
            <a:off x="10112" y="2834942"/>
            <a:ext cx="906017" cy="369332"/>
          </a:xfrm>
          <a:prstGeom prst="rect">
            <a:avLst/>
          </a:prstGeom>
        </p:spPr>
        <p:txBody>
          <a:bodyPr wrap="none">
            <a:spAutoFit/>
          </a:bodyPr>
          <a:lstStyle/>
          <a:p>
            <a:r>
              <a:rPr lang="en" altLang="zh-CN" b="1" dirty="0" err="1">
                <a:solidFill>
                  <a:schemeClr val="bg1">
                    <a:lumMod val="50000"/>
                    <a:lumOff val="50000"/>
                  </a:schemeClr>
                </a:solidFill>
                <a:latin typeface="Helvetica Neue" panose="02000503000000020004" pitchFamily="2" charset="0"/>
              </a:rPr>
              <a:t>Fuseki</a:t>
            </a:r>
            <a:endParaRPr lang="en" altLang="zh-CN" b="1" dirty="0">
              <a:solidFill>
                <a:schemeClr val="bg1">
                  <a:lumMod val="50000"/>
                  <a:lumOff val="50000"/>
                </a:schemeClr>
              </a:solidFill>
              <a:latin typeface="Helvetica Neue" panose="02000503000000020004" pitchFamily="2" charset="0"/>
            </a:endParaRPr>
          </a:p>
        </p:txBody>
      </p:sp>
      <p:pic>
        <p:nvPicPr>
          <p:cNvPr id="4" name="图片 3">
            <a:extLst>
              <a:ext uri="{FF2B5EF4-FFF2-40B4-BE49-F238E27FC236}">
                <a16:creationId xmlns:a16="http://schemas.microsoft.com/office/drawing/2014/main" id="{852256E7-54C5-F24E-B23E-C1D8A8A9347B}"/>
              </a:ext>
            </a:extLst>
          </p:cNvPr>
          <p:cNvPicPr>
            <a:picLocks noChangeAspect="1"/>
          </p:cNvPicPr>
          <p:nvPr/>
        </p:nvPicPr>
        <p:blipFill>
          <a:blip r:embed="rId2"/>
          <a:stretch>
            <a:fillRect/>
          </a:stretch>
        </p:blipFill>
        <p:spPr>
          <a:xfrm>
            <a:off x="4736781" y="891232"/>
            <a:ext cx="6311900" cy="5537200"/>
          </a:xfrm>
          <a:prstGeom prst="rect">
            <a:avLst/>
          </a:prstGeom>
        </p:spPr>
      </p:pic>
      <p:sp>
        <p:nvSpPr>
          <p:cNvPr id="12" name="矩形 11">
            <a:extLst>
              <a:ext uri="{FF2B5EF4-FFF2-40B4-BE49-F238E27FC236}">
                <a16:creationId xmlns:a16="http://schemas.microsoft.com/office/drawing/2014/main" id="{ECE457E5-1BFF-354A-9A0C-01D55C4BF580}"/>
              </a:ext>
            </a:extLst>
          </p:cNvPr>
          <p:cNvSpPr/>
          <p:nvPr/>
        </p:nvSpPr>
        <p:spPr>
          <a:xfrm>
            <a:off x="0" y="3244333"/>
            <a:ext cx="1111779" cy="369332"/>
          </a:xfrm>
          <a:prstGeom prst="rect">
            <a:avLst/>
          </a:prstGeom>
        </p:spPr>
        <p:txBody>
          <a:bodyPr wrap="none">
            <a:spAutoFit/>
          </a:bodyPr>
          <a:lstStyle/>
          <a:p>
            <a:r>
              <a:rPr lang="en" altLang="zh-CN" b="1" dirty="0">
                <a:solidFill>
                  <a:schemeClr val="bg1">
                    <a:lumMod val="50000"/>
                    <a:lumOff val="50000"/>
                  </a:schemeClr>
                </a:solidFill>
                <a:latin typeface="Helvetica Neue" panose="02000503000000020004" pitchFamily="2" charset="0"/>
              </a:rPr>
              <a:t>SPARQL</a:t>
            </a:r>
          </a:p>
        </p:txBody>
      </p:sp>
    </p:spTree>
    <p:extLst>
      <p:ext uri="{BB962C8B-B14F-4D97-AF65-F5344CB8AC3E}">
        <p14:creationId xmlns:p14="http://schemas.microsoft.com/office/powerpoint/2010/main" val="85980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3649784" y="2875002"/>
            <a:ext cx="4892431" cy="1107996"/>
          </a:xfrm>
          <a:prstGeom prst="rect">
            <a:avLst/>
          </a:prstGeom>
          <a:noFill/>
        </p:spPr>
        <p:txBody>
          <a:bodyPr wrap="square" rtlCol="0">
            <a:spAutoFit/>
          </a:bodyPr>
          <a:lstStyle/>
          <a:p>
            <a:r>
              <a:rPr kumimoji="1" lang="en-US" altLang="zh-CN" sz="6600" dirty="0">
                <a:latin typeface="PMingLiU" panose="02020500000000000000" pitchFamily="18" charset="-120"/>
                <a:ea typeface="PMingLiU" panose="02020500000000000000" pitchFamily="18" charset="-120"/>
              </a:rPr>
              <a:t>Process</a:t>
            </a:r>
            <a:r>
              <a:rPr kumimoji="1" lang="zh-CN" altLang="en-US" sz="6600" dirty="0">
                <a:latin typeface="PMingLiU" panose="02020500000000000000" pitchFamily="18" charset="-120"/>
                <a:ea typeface="PMingLiU" panose="02020500000000000000" pitchFamily="18" charset="-120"/>
              </a:rPr>
              <a:t> </a:t>
            </a:r>
            <a:r>
              <a:rPr kumimoji="1" lang="en-US" altLang="zh-CN" sz="6600" dirty="0">
                <a:latin typeface="PMingLiU" panose="02020500000000000000" pitchFamily="18" charset="-120"/>
                <a:ea typeface="PMingLiU" panose="02020500000000000000" pitchFamily="18" charset="-120"/>
              </a:rPr>
              <a:t>Model</a:t>
            </a:r>
            <a:endParaRPr kumimoji="1" lang="zh-CN" altLang="en-US" sz="66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186512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1448242" y="745115"/>
            <a:ext cx="948968" cy="584775"/>
          </a:xfrm>
          <a:prstGeom prst="rect">
            <a:avLst/>
          </a:prstGeom>
          <a:noFill/>
        </p:spPr>
        <p:txBody>
          <a:bodyPr wrap="square" rtlCol="0">
            <a:spAutoFit/>
          </a:bodyPr>
          <a:lstStyle/>
          <a:p>
            <a:r>
              <a:rPr kumimoji="1" lang="en-US" altLang="zh-CN" sz="3200" dirty="0">
                <a:solidFill>
                  <a:schemeClr val="bg1">
                    <a:lumMod val="50000"/>
                    <a:lumOff val="50000"/>
                  </a:schemeClr>
                </a:solidFill>
              </a:rPr>
              <a:t>Role</a:t>
            </a:r>
            <a:endParaRPr kumimoji="1" lang="zh-CN" altLang="en-US" sz="3200" dirty="0">
              <a:solidFill>
                <a:schemeClr val="bg1">
                  <a:lumMod val="50000"/>
                  <a:lumOff val="50000"/>
                </a:schemeClr>
              </a:solidFill>
            </a:endParaRPr>
          </a:p>
        </p:txBody>
      </p:sp>
      <p:sp>
        <p:nvSpPr>
          <p:cNvPr id="6" name="文本框 5">
            <a:extLst>
              <a:ext uri="{FF2B5EF4-FFF2-40B4-BE49-F238E27FC236}">
                <a16:creationId xmlns:a16="http://schemas.microsoft.com/office/drawing/2014/main" id="{76DFCA14-544C-9247-9B58-15A667E27FDB}"/>
              </a:ext>
            </a:extLst>
          </p:cNvPr>
          <p:cNvSpPr txBox="1"/>
          <p:nvPr/>
        </p:nvSpPr>
        <p:spPr>
          <a:xfrm>
            <a:off x="285161" y="221895"/>
            <a:ext cx="3624978"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Process Model --- Scrum</a:t>
            </a:r>
            <a:endParaRPr kumimoji="1" lang="zh-CN" altLang="en-US" sz="2800" dirty="0">
              <a:latin typeface="PMingLiU" panose="02020500000000000000" pitchFamily="18" charset="-120"/>
              <a:ea typeface="PMingLiU" panose="02020500000000000000" pitchFamily="18" charset="-120"/>
            </a:endParaRPr>
          </a:p>
        </p:txBody>
      </p:sp>
      <p:pic>
        <p:nvPicPr>
          <p:cNvPr id="2" name="图片 1">
            <a:extLst>
              <a:ext uri="{FF2B5EF4-FFF2-40B4-BE49-F238E27FC236}">
                <a16:creationId xmlns:a16="http://schemas.microsoft.com/office/drawing/2014/main" id="{846BC812-4DAD-054F-B8EA-BE916B2BE545}"/>
              </a:ext>
            </a:extLst>
          </p:cNvPr>
          <p:cNvPicPr>
            <a:picLocks noChangeAspect="1"/>
          </p:cNvPicPr>
          <p:nvPr/>
        </p:nvPicPr>
        <p:blipFill>
          <a:blip r:embed="rId2"/>
          <a:stretch>
            <a:fillRect/>
          </a:stretch>
        </p:blipFill>
        <p:spPr>
          <a:xfrm>
            <a:off x="1448242" y="1699222"/>
            <a:ext cx="1035466" cy="1408716"/>
          </a:xfrm>
          <a:prstGeom prst="rect">
            <a:avLst/>
          </a:prstGeom>
        </p:spPr>
      </p:pic>
      <p:pic>
        <p:nvPicPr>
          <p:cNvPr id="7" name="图片 6">
            <a:extLst>
              <a:ext uri="{FF2B5EF4-FFF2-40B4-BE49-F238E27FC236}">
                <a16:creationId xmlns:a16="http://schemas.microsoft.com/office/drawing/2014/main" id="{26A51CE2-08AA-1148-AEDE-E47BD9BAC9AB}"/>
              </a:ext>
            </a:extLst>
          </p:cNvPr>
          <p:cNvPicPr>
            <a:picLocks noChangeAspect="1"/>
          </p:cNvPicPr>
          <p:nvPr/>
        </p:nvPicPr>
        <p:blipFill>
          <a:blip r:embed="rId3"/>
          <a:stretch>
            <a:fillRect/>
          </a:stretch>
        </p:blipFill>
        <p:spPr>
          <a:xfrm>
            <a:off x="1443314" y="3549249"/>
            <a:ext cx="1035466" cy="1035466"/>
          </a:xfrm>
          <a:prstGeom prst="rect">
            <a:avLst/>
          </a:prstGeom>
        </p:spPr>
      </p:pic>
      <p:pic>
        <p:nvPicPr>
          <p:cNvPr id="10" name="图片 9">
            <a:extLst>
              <a:ext uri="{FF2B5EF4-FFF2-40B4-BE49-F238E27FC236}">
                <a16:creationId xmlns:a16="http://schemas.microsoft.com/office/drawing/2014/main" id="{8F4B3A86-7D6D-0243-AE00-0DF32751C808}"/>
              </a:ext>
            </a:extLst>
          </p:cNvPr>
          <p:cNvPicPr>
            <a:picLocks noChangeAspect="1"/>
          </p:cNvPicPr>
          <p:nvPr/>
        </p:nvPicPr>
        <p:blipFill>
          <a:blip r:embed="rId4"/>
          <a:stretch>
            <a:fillRect/>
          </a:stretch>
        </p:blipFill>
        <p:spPr>
          <a:xfrm>
            <a:off x="1528061" y="5259529"/>
            <a:ext cx="869149" cy="756160"/>
          </a:xfrm>
          <a:prstGeom prst="rect">
            <a:avLst/>
          </a:prstGeom>
        </p:spPr>
      </p:pic>
      <p:sp>
        <p:nvSpPr>
          <p:cNvPr id="12" name="矩形 11">
            <a:extLst>
              <a:ext uri="{FF2B5EF4-FFF2-40B4-BE49-F238E27FC236}">
                <a16:creationId xmlns:a16="http://schemas.microsoft.com/office/drawing/2014/main" id="{F05A74D5-171D-E140-9203-360840176613}"/>
              </a:ext>
            </a:extLst>
          </p:cNvPr>
          <p:cNvSpPr/>
          <p:nvPr/>
        </p:nvSpPr>
        <p:spPr>
          <a:xfrm>
            <a:off x="3156432" y="1881405"/>
            <a:ext cx="2100255" cy="400110"/>
          </a:xfrm>
          <a:prstGeom prst="rect">
            <a:avLst/>
          </a:prstGeom>
        </p:spPr>
        <p:txBody>
          <a:bodyPr wrap="none">
            <a:spAutoFit/>
          </a:bodyPr>
          <a:lstStyle/>
          <a:p>
            <a:r>
              <a:rPr lang="en" altLang="zh-CN" sz="2000" dirty="0">
                <a:solidFill>
                  <a:srgbClr val="FFFFFF"/>
                </a:solidFill>
                <a:latin typeface="Lucida Grande" panose="020B0600040502020204" pitchFamily="34" charset="0"/>
              </a:rPr>
              <a:t>Product Owner </a:t>
            </a:r>
            <a:endParaRPr lang="en" altLang="zh-CN" sz="2000" b="0" i="0" u="none" strike="noStrike" dirty="0">
              <a:solidFill>
                <a:srgbClr val="FFFFFF"/>
              </a:solidFill>
              <a:effectLst/>
              <a:latin typeface="Lucida Grande" panose="020B0600040502020204" pitchFamily="34" charset="0"/>
            </a:endParaRPr>
          </a:p>
        </p:txBody>
      </p:sp>
      <p:sp>
        <p:nvSpPr>
          <p:cNvPr id="13" name="矩形 12">
            <a:extLst>
              <a:ext uri="{FF2B5EF4-FFF2-40B4-BE49-F238E27FC236}">
                <a16:creationId xmlns:a16="http://schemas.microsoft.com/office/drawing/2014/main" id="{96456729-0F69-2342-B886-197B51B5177E}"/>
              </a:ext>
            </a:extLst>
          </p:cNvPr>
          <p:cNvSpPr/>
          <p:nvPr/>
        </p:nvSpPr>
        <p:spPr>
          <a:xfrm>
            <a:off x="3156432" y="3602469"/>
            <a:ext cx="1955985" cy="400110"/>
          </a:xfrm>
          <a:prstGeom prst="rect">
            <a:avLst/>
          </a:prstGeom>
        </p:spPr>
        <p:txBody>
          <a:bodyPr wrap="none">
            <a:spAutoFit/>
          </a:bodyPr>
          <a:lstStyle/>
          <a:p>
            <a:r>
              <a:rPr lang="en" altLang="zh-CN" sz="2000" dirty="0">
                <a:solidFill>
                  <a:srgbClr val="FFFFFF"/>
                </a:solidFill>
                <a:latin typeface="Lucida Grande" panose="020B0600040502020204" pitchFamily="34" charset="0"/>
              </a:rPr>
              <a:t>Scrum Master </a:t>
            </a:r>
          </a:p>
        </p:txBody>
      </p:sp>
      <p:sp>
        <p:nvSpPr>
          <p:cNvPr id="14" name="矩形 13">
            <a:extLst>
              <a:ext uri="{FF2B5EF4-FFF2-40B4-BE49-F238E27FC236}">
                <a16:creationId xmlns:a16="http://schemas.microsoft.com/office/drawing/2014/main" id="{2361B8AF-46C9-E442-9F28-EB4A643C812B}"/>
              </a:ext>
            </a:extLst>
          </p:cNvPr>
          <p:cNvSpPr/>
          <p:nvPr/>
        </p:nvSpPr>
        <p:spPr>
          <a:xfrm>
            <a:off x="3621419" y="5218974"/>
            <a:ext cx="869149" cy="400110"/>
          </a:xfrm>
          <a:prstGeom prst="rect">
            <a:avLst/>
          </a:prstGeom>
        </p:spPr>
        <p:txBody>
          <a:bodyPr wrap="none">
            <a:spAutoFit/>
          </a:bodyPr>
          <a:lstStyle/>
          <a:p>
            <a:r>
              <a:rPr lang="en" altLang="zh-CN" sz="2000" dirty="0">
                <a:solidFill>
                  <a:srgbClr val="FFFFFF"/>
                </a:solidFill>
                <a:latin typeface="Lucida Grande" panose="020B0600040502020204" pitchFamily="34" charset="0"/>
              </a:rPr>
              <a:t>Team</a:t>
            </a:r>
          </a:p>
        </p:txBody>
      </p:sp>
      <p:sp>
        <p:nvSpPr>
          <p:cNvPr id="15" name="矩形 14">
            <a:extLst>
              <a:ext uri="{FF2B5EF4-FFF2-40B4-BE49-F238E27FC236}">
                <a16:creationId xmlns:a16="http://schemas.microsoft.com/office/drawing/2014/main" id="{8D28D30D-2AC6-0D44-8022-37F4DC6C04B6}"/>
              </a:ext>
            </a:extLst>
          </p:cNvPr>
          <p:cNvSpPr/>
          <p:nvPr/>
        </p:nvSpPr>
        <p:spPr>
          <a:xfrm>
            <a:off x="3104334" y="2466179"/>
            <a:ext cx="2204450" cy="369332"/>
          </a:xfrm>
          <a:prstGeom prst="rect">
            <a:avLst/>
          </a:prstGeom>
        </p:spPr>
        <p:txBody>
          <a:bodyPr wrap="none">
            <a:spAutoFit/>
          </a:bodyPr>
          <a:lstStyle/>
          <a:p>
            <a:r>
              <a:rPr lang="en" altLang="zh-CN" dirty="0">
                <a:solidFill>
                  <a:schemeClr val="bg1">
                    <a:lumMod val="50000"/>
                    <a:lumOff val="50000"/>
                  </a:schemeClr>
                </a:solidFill>
                <a:latin typeface="Lucida Grande" panose="020B0600040502020204" pitchFamily="34" charset="0"/>
              </a:rPr>
              <a:t>Prof. </a:t>
            </a:r>
            <a:r>
              <a:rPr lang="en" altLang="zh-CN" dirty="0" err="1">
                <a:solidFill>
                  <a:schemeClr val="bg1">
                    <a:lumMod val="50000"/>
                    <a:lumOff val="50000"/>
                  </a:schemeClr>
                </a:solidFill>
                <a:latin typeface="Lucida Grande" panose="020B0600040502020204" pitchFamily="34" charset="0"/>
              </a:rPr>
              <a:t>Qingfeng</a:t>
            </a:r>
            <a:r>
              <a:rPr lang="en" altLang="zh-CN" dirty="0">
                <a:solidFill>
                  <a:schemeClr val="bg1">
                    <a:lumMod val="50000"/>
                    <a:lumOff val="50000"/>
                  </a:schemeClr>
                </a:solidFill>
                <a:latin typeface="Lucida Grande" panose="020B0600040502020204" pitchFamily="34" charset="0"/>
              </a:rPr>
              <a:t> Du</a:t>
            </a:r>
            <a:endParaRPr lang="en" altLang="zh-CN" b="0" i="0" u="none" strike="noStrike" dirty="0">
              <a:solidFill>
                <a:schemeClr val="bg1">
                  <a:lumMod val="50000"/>
                  <a:lumOff val="50000"/>
                </a:schemeClr>
              </a:solidFill>
              <a:effectLst/>
              <a:latin typeface="Lucida Grande" panose="020B0600040502020204" pitchFamily="34" charset="0"/>
            </a:endParaRPr>
          </a:p>
        </p:txBody>
      </p:sp>
      <p:sp>
        <p:nvSpPr>
          <p:cNvPr id="16" name="矩形 15">
            <a:extLst>
              <a:ext uri="{FF2B5EF4-FFF2-40B4-BE49-F238E27FC236}">
                <a16:creationId xmlns:a16="http://schemas.microsoft.com/office/drawing/2014/main" id="{775C27FA-209A-B846-BC8E-F30914D885CD}"/>
              </a:ext>
            </a:extLst>
          </p:cNvPr>
          <p:cNvSpPr/>
          <p:nvPr/>
        </p:nvSpPr>
        <p:spPr>
          <a:xfrm>
            <a:off x="3084298" y="4122828"/>
            <a:ext cx="2257349" cy="369332"/>
          </a:xfrm>
          <a:prstGeom prst="rect">
            <a:avLst/>
          </a:prstGeom>
        </p:spPr>
        <p:txBody>
          <a:bodyPr wrap="none">
            <a:spAutoFit/>
          </a:bodyPr>
          <a:lstStyle/>
          <a:p>
            <a:r>
              <a:rPr lang="en" altLang="zh-CN" dirty="0">
                <a:solidFill>
                  <a:schemeClr val="bg1">
                    <a:lumMod val="50000"/>
                    <a:lumOff val="50000"/>
                  </a:schemeClr>
                </a:solidFill>
                <a:latin typeface="Lucida Grande" panose="020B0600040502020204" pitchFamily="34" charset="0"/>
              </a:rPr>
              <a:t>Senior </a:t>
            </a:r>
            <a:r>
              <a:rPr lang="en" altLang="zh-CN" dirty="0" err="1">
                <a:solidFill>
                  <a:schemeClr val="bg1">
                    <a:lumMod val="50000"/>
                    <a:lumOff val="50000"/>
                  </a:schemeClr>
                </a:solidFill>
                <a:latin typeface="Lucida Grande" panose="020B0600040502020204" pitchFamily="34" charset="0"/>
              </a:rPr>
              <a:t>Yongqi</a:t>
            </a:r>
            <a:r>
              <a:rPr lang="zh-CN" altLang="en-US" dirty="0">
                <a:solidFill>
                  <a:schemeClr val="bg1">
                    <a:lumMod val="50000"/>
                    <a:lumOff val="50000"/>
                  </a:schemeClr>
                </a:solidFill>
                <a:latin typeface="Lucida Grande" panose="020B0600040502020204" pitchFamily="34" charset="0"/>
              </a:rPr>
              <a:t> </a:t>
            </a:r>
            <a:r>
              <a:rPr lang="en-US" altLang="zh-CN" dirty="0">
                <a:solidFill>
                  <a:schemeClr val="bg1">
                    <a:lumMod val="50000"/>
                    <a:lumOff val="50000"/>
                  </a:schemeClr>
                </a:solidFill>
                <a:latin typeface="Lucida Grande" panose="020B0600040502020204" pitchFamily="34" charset="0"/>
              </a:rPr>
              <a:t>Han</a:t>
            </a:r>
            <a:endParaRPr lang="en" altLang="zh-CN" dirty="0">
              <a:solidFill>
                <a:schemeClr val="bg1">
                  <a:lumMod val="50000"/>
                  <a:lumOff val="50000"/>
                </a:schemeClr>
              </a:solidFill>
              <a:latin typeface="Lucida Grande" panose="020B0600040502020204" pitchFamily="34" charset="0"/>
            </a:endParaRPr>
          </a:p>
        </p:txBody>
      </p:sp>
      <p:sp>
        <p:nvSpPr>
          <p:cNvPr id="17" name="矩形 16">
            <a:extLst>
              <a:ext uri="{FF2B5EF4-FFF2-40B4-BE49-F238E27FC236}">
                <a16:creationId xmlns:a16="http://schemas.microsoft.com/office/drawing/2014/main" id="{D8B707C9-A78D-1245-B03B-EE7AEB30F703}"/>
              </a:ext>
            </a:extLst>
          </p:cNvPr>
          <p:cNvSpPr/>
          <p:nvPr/>
        </p:nvSpPr>
        <p:spPr>
          <a:xfrm>
            <a:off x="2798066" y="5705639"/>
            <a:ext cx="1366080" cy="369332"/>
          </a:xfrm>
          <a:prstGeom prst="rect">
            <a:avLst/>
          </a:prstGeom>
        </p:spPr>
        <p:txBody>
          <a:bodyPr wrap="none">
            <a:spAutoFit/>
          </a:bodyPr>
          <a:lstStyle/>
          <a:p>
            <a:r>
              <a:rPr lang="en-US" altLang="zh-CN" dirty="0" err="1">
                <a:solidFill>
                  <a:schemeClr val="bg1">
                    <a:lumMod val="50000"/>
                    <a:lumOff val="50000"/>
                  </a:schemeClr>
                </a:solidFill>
                <a:latin typeface="Lucida Grande" panose="020B0600040502020204" pitchFamily="34" charset="0"/>
              </a:rPr>
              <a:t>Zhe</a:t>
            </a:r>
            <a:r>
              <a:rPr lang="en-US" altLang="zh-CN" dirty="0">
                <a:solidFill>
                  <a:schemeClr val="bg1">
                    <a:lumMod val="50000"/>
                    <a:lumOff val="50000"/>
                  </a:schemeClr>
                </a:solidFill>
                <a:latin typeface="Lucida Grande" panose="020B0600040502020204" pitchFamily="34" charset="0"/>
              </a:rPr>
              <a:t> Zhang</a:t>
            </a:r>
            <a:endParaRPr lang="en" altLang="zh-CN" dirty="0">
              <a:solidFill>
                <a:schemeClr val="bg1">
                  <a:lumMod val="50000"/>
                  <a:lumOff val="50000"/>
                </a:schemeClr>
              </a:solidFill>
              <a:latin typeface="Lucida Grande" panose="020B0600040502020204" pitchFamily="34" charset="0"/>
            </a:endParaRPr>
          </a:p>
        </p:txBody>
      </p:sp>
      <p:sp>
        <p:nvSpPr>
          <p:cNvPr id="18" name="矩形 17">
            <a:extLst>
              <a:ext uri="{FF2B5EF4-FFF2-40B4-BE49-F238E27FC236}">
                <a16:creationId xmlns:a16="http://schemas.microsoft.com/office/drawing/2014/main" id="{BB5DD2BF-E645-6E4E-9420-1F9324D9246F}"/>
              </a:ext>
            </a:extLst>
          </p:cNvPr>
          <p:cNvSpPr/>
          <p:nvPr/>
        </p:nvSpPr>
        <p:spPr>
          <a:xfrm>
            <a:off x="4212972" y="5717144"/>
            <a:ext cx="1622560" cy="369332"/>
          </a:xfrm>
          <a:prstGeom prst="rect">
            <a:avLst/>
          </a:prstGeom>
        </p:spPr>
        <p:txBody>
          <a:bodyPr wrap="none">
            <a:spAutoFit/>
          </a:bodyPr>
          <a:lstStyle/>
          <a:p>
            <a:r>
              <a:rPr lang="en-US" altLang="zh-CN" dirty="0" err="1">
                <a:solidFill>
                  <a:schemeClr val="bg1">
                    <a:lumMod val="50000"/>
                    <a:lumOff val="50000"/>
                  </a:schemeClr>
                </a:solidFill>
                <a:latin typeface="Lucida Grande" panose="020B0600040502020204" pitchFamily="34" charset="0"/>
              </a:rPr>
              <a:t>Xueyuan</a:t>
            </a:r>
            <a:r>
              <a:rPr lang="en-US" altLang="zh-CN">
                <a:solidFill>
                  <a:schemeClr val="bg1">
                    <a:lumMod val="50000"/>
                    <a:lumOff val="50000"/>
                  </a:schemeClr>
                </a:solidFill>
                <a:latin typeface="Lucida Grande" panose="020B0600040502020204" pitchFamily="34" charset="0"/>
              </a:rPr>
              <a:t> Yan</a:t>
            </a:r>
            <a:endParaRPr lang="en" altLang="zh-CN" dirty="0">
              <a:solidFill>
                <a:schemeClr val="bg1">
                  <a:lumMod val="50000"/>
                  <a:lumOff val="50000"/>
                </a:schemeClr>
              </a:solidFill>
              <a:latin typeface="Lucida Grande" panose="020B0600040502020204" pitchFamily="34" charset="0"/>
            </a:endParaRPr>
          </a:p>
        </p:txBody>
      </p:sp>
      <p:sp>
        <p:nvSpPr>
          <p:cNvPr id="19" name="矩形 18">
            <a:extLst>
              <a:ext uri="{FF2B5EF4-FFF2-40B4-BE49-F238E27FC236}">
                <a16:creationId xmlns:a16="http://schemas.microsoft.com/office/drawing/2014/main" id="{941FFCC2-817F-0140-95CC-480522C87A23}"/>
              </a:ext>
            </a:extLst>
          </p:cNvPr>
          <p:cNvSpPr/>
          <p:nvPr/>
        </p:nvSpPr>
        <p:spPr>
          <a:xfrm>
            <a:off x="5572634" y="1881405"/>
            <a:ext cx="6024138" cy="923330"/>
          </a:xfrm>
          <a:prstGeom prst="rect">
            <a:avLst/>
          </a:prstGeom>
        </p:spPr>
        <p:txBody>
          <a:bodyPr wrap="square">
            <a:spAutoFit/>
          </a:bodyPr>
          <a:lstStyle/>
          <a:p>
            <a:pPr marL="285750" indent="-285750">
              <a:buFont typeface="Arial" panose="020B0604020202020204" pitchFamily="34" charset="0"/>
              <a:buChar char="•"/>
            </a:pPr>
            <a:r>
              <a:rPr lang="en-US" altLang="zh-CN" dirty="0"/>
              <a:t>Determine the function of the project.</a:t>
            </a:r>
          </a:p>
          <a:p>
            <a:pPr marL="285750" indent="-285750">
              <a:buFont typeface="Arial" panose="020B0604020202020204" pitchFamily="34" charset="0"/>
              <a:buChar char="•"/>
            </a:pPr>
            <a:r>
              <a:rPr lang="en-US" altLang="zh-CN" dirty="0"/>
              <a:t>For each sprint, adjust features and priorities as needed.</a:t>
            </a:r>
          </a:p>
          <a:p>
            <a:pPr marL="285750" indent="-285750">
              <a:buFont typeface="Arial" panose="020B0604020202020204" pitchFamily="34" charset="0"/>
              <a:buChar char="•"/>
            </a:pPr>
            <a:r>
              <a:rPr lang="en-US" altLang="zh-CN" dirty="0"/>
              <a:t>Inspection work of the development team.</a:t>
            </a:r>
            <a:endParaRPr lang="zh-CN" altLang="en-US" dirty="0"/>
          </a:p>
        </p:txBody>
      </p:sp>
      <p:sp>
        <p:nvSpPr>
          <p:cNvPr id="20" name="矩形 19">
            <a:extLst>
              <a:ext uri="{FF2B5EF4-FFF2-40B4-BE49-F238E27FC236}">
                <a16:creationId xmlns:a16="http://schemas.microsoft.com/office/drawing/2014/main" id="{67057EBC-5553-3441-BB68-9CC15DEFC9A3}"/>
              </a:ext>
            </a:extLst>
          </p:cNvPr>
          <p:cNvSpPr/>
          <p:nvPr/>
        </p:nvSpPr>
        <p:spPr>
          <a:xfrm>
            <a:off x="5572634" y="3390175"/>
            <a:ext cx="6556423" cy="1477328"/>
          </a:xfrm>
          <a:prstGeom prst="rect">
            <a:avLst/>
          </a:prstGeom>
        </p:spPr>
        <p:txBody>
          <a:bodyPr wrap="square">
            <a:spAutoFit/>
          </a:bodyPr>
          <a:lstStyle/>
          <a:p>
            <a:pPr marL="285750" indent="-285750">
              <a:buFont typeface="Arial" panose="020B0604020202020204" pitchFamily="34" charset="0"/>
              <a:buChar char="•"/>
            </a:pPr>
            <a:r>
              <a:rPr lang="en-US" altLang="zh-CN" dirty="0"/>
              <a:t>Link Team and Product owner.</a:t>
            </a:r>
          </a:p>
          <a:p>
            <a:pPr marL="285750" indent="-285750">
              <a:buFont typeface="Arial" panose="020B0604020202020204" pitchFamily="34" charset="0"/>
              <a:buChar char="•"/>
            </a:pPr>
            <a:r>
              <a:rPr lang="en-US" altLang="zh-CN" dirty="0"/>
              <a:t>Organize Daily Scrum, Sprint Review and Sprint Planning meetings.</a:t>
            </a:r>
          </a:p>
          <a:p>
            <a:pPr marL="285750" indent="-285750">
              <a:buFont typeface="Arial" panose="020B0604020202020204" pitchFamily="34" charset="0"/>
              <a:buChar char="•"/>
            </a:pPr>
            <a:r>
              <a:rPr lang="en-US" altLang="zh-CN" dirty="0"/>
              <a:t>Ensure good collaboration between members.</a:t>
            </a:r>
          </a:p>
          <a:p>
            <a:pPr marL="285750" indent="-285750">
              <a:buFont typeface="Arial" panose="020B0604020202020204" pitchFamily="34" charset="0"/>
              <a:buChar char="•"/>
            </a:pPr>
            <a:r>
              <a:rPr lang="en-US" altLang="zh-CN" dirty="0"/>
              <a:t>Resolve obstacles in team development.</a:t>
            </a:r>
          </a:p>
        </p:txBody>
      </p:sp>
      <p:sp>
        <p:nvSpPr>
          <p:cNvPr id="21" name="矩形 20">
            <a:extLst>
              <a:ext uri="{FF2B5EF4-FFF2-40B4-BE49-F238E27FC236}">
                <a16:creationId xmlns:a16="http://schemas.microsoft.com/office/drawing/2014/main" id="{C49F79D6-B24A-F943-853B-E2CEC5DC1888}"/>
              </a:ext>
            </a:extLst>
          </p:cNvPr>
          <p:cNvSpPr/>
          <p:nvPr/>
        </p:nvSpPr>
        <p:spPr>
          <a:xfrm>
            <a:off x="5593048" y="5175944"/>
            <a:ext cx="6003724" cy="1200329"/>
          </a:xfrm>
          <a:prstGeom prst="rect">
            <a:avLst/>
          </a:prstGeom>
        </p:spPr>
        <p:txBody>
          <a:bodyPr wrap="square">
            <a:spAutoFit/>
          </a:bodyPr>
          <a:lstStyle/>
          <a:p>
            <a:pPr marL="285750" indent="-285750">
              <a:buFont typeface="Arial" panose="020B0604020202020204" pitchFamily="34" charset="0"/>
              <a:buChar char="•"/>
            </a:pPr>
            <a:r>
              <a:rPr lang="en-US" altLang="zh-CN" dirty="0"/>
              <a:t>Mainly responsible for product development.</a:t>
            </a:r>
          </a:p>
          <a:p>
            <a:pPr marL="285750" indent="-285750">
              <a:buFont typeface="Arial" panose="020B0604020202020204" pitchFamily="34" charset="0"/>
              <a:buChar char="•"/>
            </a:pPr>
            <a:r>
              <a:rPr lang="en-US" altLang="zh-CN" dirty="0"/>
              <a:t>Deliver potentially deliverable product increments after each Iteration. Ensure that the goals of the Sprint are achieved.</a:t>
            </a:r>
          </a:p>
        </p:txBody>
      </p:sp>
    </p:spTree>
    <p:extLst>
      <p:ext uri="{BB962C8B-B14F-4D97-AF65-F5344CB8AC3E}">
        <p14:creationId xmlns:p14="http://schemas.microsoft.com/office/powerpoint/2010/main" val="349170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85161" y="221895"/>
            <a:ext cx="3624978"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Process Model --- Scrum</a:t>
            </a:r>
            <a:endParaRPr kumimoji="1" lang="zh-CN" altLang="en-US" sz="2800" dirty="0">
              <a:latin typeface="PMingLiU" panose="02020500000000000000" pitchFamily="18" charset="-120"/>
              <a:ea typeface="PMingLiU" panose="02020500000000000000" pitchFamily="18" charset="-120"/>
            </a:endParaRPr>
          </a:p>
        </p:txBody>
      </p:sp>
      <p:sp>
        <p:nvSpPr>
          <p:cNvPr id="19" name="文本框 18">
            <a:extLst>
              <a:ext uri="{FF2B5EF4-FFF2-40B4-BE49-F238E27FC236}">
                <a16:creationId xmlns:a16="http://schemas.microsoft.com/office/drawing/2014/main" id="{50DA9511-A3E7-4242-B914-1D8DFDF71B9F}"/>
              </a:ext>
            </a:extLst>
          </p:cNvPr>
          <p:cNvSpPr txBox="1"/>
          <p:nvPr/>
        </p:nvSpPr>
        <p:spPr>
          <a:xfrm>
            <a:off x="744742" y="745115"/>
            <a:ext cx="2200288" cy="523220"/>
          </a:xfrm>
          <a:prstGeom prst="rect">
            <a:avLst/>
          </a:prstGeom>
          <a:noFill/>
        </p:spPr>
        <p:txBody>
          <a:bodyPr wrap="square" rtlCol="0">
            <a:spAutoFit/>
          </a:bodyPr>
          <a:lstStyle/>
          <a:p>
            <a:r>
              <a:rPr kumimoji="1" lang="en-US" altLang="zh-CN" sz="2800" dirty="0">
                <a:solidFill>
                  <a:schemeClr val="bg1">
                    <a:lumMod val="50000"/>
                    <a:lumOff val="50000"/>
                  </a:schemeClr>
                </a:solidFill>
              </a:rPr>
              <a:t>Backlog</a:t>
            </a:r>
            <a:endParaRPr kumimoji="1" lang="zh-CN" altLang="en-US" sz="2800" dirty="0">
              <a:solidFill>
                <a:schemeClr val="bg1">
                  <a:lumMod val="50000"/>
                  <a:lumOff val="50000"/>
                </a:schemeClr>
              </a:solidFill>
            </a:endParaRPr>
          </a:p>
        </p:txBody>
      </p:sp>
      <p:pic>
        <p:nvPicPr>
          <p:cNvPr id="34" name="图片 33">
            <a:extLst>
              <a:ext uri="{FF2B5EF4-FFF2-40B4-BE49-F238E27FC236}">
                <a16:creationId xmlns:a16="http://schemas.microsoft.com/office/drawing/2014/main" id="{D3DF187F-260C-A04A-B571-9AF14AB69885}"/>
              </a:ext>
            </a:extLst>
          </p:cNvPr>
          <p:cNvPicPr>
            <a:picLocks noChangeAspect="1"/>
          </p:cNvPicPr>
          <p:nvPr/>
        </p:nvPicPr>
        <p:blipFill rotWithShape="1">
          <a:blip r:embed="rId2"/>
          <a:srcRect r="5794"/>
          <a:stretch/>
        </p:blipFill>
        <p:spPr>
          <a:xfrm>
            <a:off x="2362362" y="2542889"/>
            <a:ext cx="5400000" cy="3582558"/>
          </a:xfrm>
          <a:prstGeom prst="rect">
            <a:avLst/>
          </a:prstGeom>
        </p:spPr>
      </p:pic>
      <p:pic>
        <p:nvPicPr>
          <p:cNvPr id="8" name="图片 7">
            <a:extLst>
              <a:ext uri="{FF2B5EF4-FFF2-40B4-BE49-F238E27FC236}">
                <a16:creationId xmlns:a16="http://schemas.microsoft.com/office/drawing/2014/main" id="{3CB68608-886B-A644-85EA-8FEE715D7F41}"/>
              </a:ext>
            </a:extLst>
          </p:cNvPr>
          <p:cNvPicPr>
            <a:picLocks noChangeAspect="1"/>
          </p:cNvPicPr>
          <p:nvPr/>
        </p:nvPicPr>
        <p:blipFill>
          <a:blip r:embed="rId3">
            <a:alphaModFix/>
          </a:blip>
          <a:stretch>
            <a:fillRect/>
          </a:stretch>
        </p:blipFill>
        <p:spPr>
          <a:xfrm>
            <a:off x="7771523" y="2514530"/>
            <a:ext cx="6011640" cy="3582557"/>
          </a:xfrm>
          <a:prstGeom prst="rect">
            <a:avLst/>
          </a:prstGeom>
        </p:spPr>
      </p:pic>
      <p:pic>
        <p:nvPicPr>
          <p:cNvPr id="26" name="图片 25">
            <a:extLst>
              <a:ext uri="{FF2B5EF4-FFF2-40B4-BE49-F238E27FC236}">
                <a16:creationId xmlns:a16="http://schemas.microsoft.com/office/drawing/2014/main" id="{712EA8B0-0203-3F4A-A1F5-E4401C05C981}"/>
              </a:ext>
            </a:extLst>
          </p:cNvPr>
          <p:cNvPicPr>
            <a:picLocks noChangeAspect="1"/>
          </p:cNvPicPr>
          <p:nvPr/>
        </p:nvPicPr>
        <p:blipFill rotWithShape="1">
          <a:blip r:embed="rId4">
            <a:alphaModFix/>
          </a:blip>
          <a:srcRect r="41179"/>
          <a:stretch/>
        </p:blipFill>
        <p:spPr>
          <a:xfrm>
            <a:off x="13189846" y="2534786"/>
            <a:ext cx="6024535" cy="3542044"/>
          </a:xfrm>
          <a:prstGeom prst="rect">
            <a:avLst/>
          </a:prstGeom>
        </p:spPr>
      </p:pic>
      <p:pic>
        <p:nvPicPr>
          <p:cNvPr id="11" name="图片 10">
            <a:extLst>
              <a:ext uri="{FF2B5EF4-FFF2-40B4-BE49-F238E27FC236}">
                <a16:creationId xmlns:a16="http://schemas.microsoft.com/office/drawing/2014/main" id="{B17433F8-07EE-A04E-B75E-C577637A3EA6}"/>
              </a:ext>
            </a:extLst>
          </p:cNvPr>
          <p:cNvPicPr>
            <a:picLocks noChangeAspect="1"/>
          </p:cNvPicPr>
          <p:nvPr/>
        </p:nvPicPr>
        <p:blipFill rotWithShape="1">
          <a:blip r:embed="rId5">
            <a:alphaModFix/>
          </a:blip>
          <a:srcRect r="36661"/>
          <a:stretch/>
        </p:blipFill>
        <p:spPr>
          <a:xfrm>
            <a:off x="19179453" y="2534786"/>
            <a:ext cx="5980672" cy="3599881"/>
          </a:xfrm>
          <a:prstGeom prst="rect">
            <a:avLst/>
          </a:prstGeom>
        </p:spPr>
      </p:pic>
      <p:pic>
        <p:nvPicPr>
          <p:cNvPr id="30" name="图片 29">
            <a:extLst>
              <a:ext uri="{FF2B5EF4-FFF2-40B4-BE49-F238E27FC236}">
                <a16:creationId xmlns:a16="http://schemas.microsoft.com/office/drawing/2014/main" id="{E228AC11-FA64-434E-BD0F-F6CDD6CDF624}"/>
              </a:ext>
            </a:extLst>
          </p:cNvPr>
          <p:cNvPicPr>
            <a:picLocks noChangeAspect="1"/>
          </p:cNvPicPr>
          <p:nvPr/>
        </p:nvPicPr>
        <p:blipFill rotWithShape="1">
          <a:blip r:embed="rId6">
            <a:alphaModFix/>
          </a:blip>
          <a:srcRect t="-1" r="36860" b="3061"/>
          <a:stretch/>
        </p:blipFill>
        <p:spPr>
          <a:xfrm>
            <a:off x="25160125" y="2534786"/>
            <a:ext cx="5989607" cy="3582557"/>
          </a:xfrm>
          <a:prstGeom prst="rect">
            <a:avLst/>
          </a:prstGeom>
        </p:spPr>
      </p:pic>
      <p:pic>
        <p:nvPicPr>
          <p:cNvPr id="32" name="图片 31">
            <a:extLst>
              <a:ext uri="{FF2B5EF4-FFF2-40B4-BE49-F238E27FC236}">
                <a16:creationId xmlns:a16="http://schemas.microsoft.com/office/drawing/2014/main" id="{E338D7A5-89FC-3540-AE4C-590A74796849}"/>
              </a:ext>
            </a:extLst>
          </p:cNvPr>
          <p:cNvPicPr>
            <a:picLocks noChangeAspect="1"/>
          </p:cNvPicPr>
          <p:nvPr/>
        </p:nvPicPr>
        <p:blipFill rotWithShape="1">
          <a:blip r:embed="rId7">
            <a:alphaModFix/>
          </a:blip>
          <a:srcRect r="41101" b="5348"/>
          <a:stretch/>
        </p:blipFill>
        <p:spPr>
          <a:xfrm>
            <a:off x="31152322" y="2534786"/>
            <a:ext cx="5978082" cy="3582557"/>
          </a:xfrm>
          <a:prstGeom prst="rect">
            <a:avLst/>
          </a:prstGeom>
        </p:spPr>
      </p:pic>
      <p:pic>
        <p:nvPicPr>
          <p:cNvPr id="28" name="图片 27">
            <a:extLst>
              <a:ext uri="{FF2B5EF4-FFF2-40B4-BE49-F238E27FC236}">
                <a16:creationId xmlns:a16="http://schemas.microsoft.com/office/drawing/2014/main" id="{7F938D52-B054-F748-8E1E-43F9A37067AE}"/>
              </a:ext>
            </a:extLst>
          </p:cNvPr>
          <p:cNvPicPr>
            <a:picLocks noChangeAspect="1"/>
          </p:cNvPicPr>
          <p:nvPr/>
        </p:nvPicPr>
        <p:blipFill rotWithShape="1">
          <a:blip r:embed="rId8">
            <a:alphaModFix/>
          </a:blip>
          <a:srcRect r="41340"/>
          <a:stretch/>
        </p:blipFill>
        <p:spPr>
          <a:xfrm>
            <a:off x="37130404" y="2555871"/>
            <a:ext cx="5984631" cy="3570788"/>
          </a:xfrm>
          <a:prstGeom prst="rect">
            <a:avLst/>
          </a:prstGeom>
        </p:spPr>
      </p:pic>
      <p:pic>
        <p:nvPicPr>
          <p:cNvPr id="24" name="图片 23">
            <a:extLst>
              <a:ext uri="{FF2B5EF4-FFF2-40B4-BE49-F238E27FC236}">
                <a16:creationId xmlns:a16="http://schemas.microsoft.com/office/drawing/2014/main" id="{34ECE761-3C31-E24E-B375-79AD5CAB2455}"/>
              </a:ext>
            </a:extLst>
          </p:cNvPr>
          <p:cNvPicPr>
            <a:picLocks noChangeAspect="1"/>
          </p:cNvPicPr>
          <p:nvPr/>
        </p:nvPicPr>
        <p:blipFill rotWithShape="1">
          <a:blip r:embed="rId9"/>
          <a:srcRect l="1" r="41531" b="1881"/>
          <a:stretch/>
        </p:blipFill>
        <p:spPr>
          <a:xfrm>
            <a:off x="43115035" y="2593899"/>
            <a:ext cx="5978083" cy="3532154"/>
          </a:xfrm>
          <a:prstGeom prst="rect">
            <a:avLst/>
          </a:prstGeom>
        </p:spPr>
      </p:pic>
      <p:pic>
        <p:nvPicPr>
          <p:cNvPr id="22" name="图片 21">
            <a:extLst>
              <a:ext uri="{FF2B5EF4-FFF2-40B4-BE49-F238E27FC236}">
                <a16:creationId xmlns:a16="http://schemas.microsoft.com/office/drawing/2014/main" id="{62F32CF8-FEF5-AA4C-8AC7-17A9A971F840}"/>
              </a:ext>
            </a:extLst>
          </p:cNvPr>
          <p:cNvPicPr>
            <a:picLocks noChangeAspect="1"/>
          </p:cNvPicPr>
          <p:nvPr/>
        </p:nvPicPr>
        <p:blipFill rotWithShape="1">
          <a:blip r:embed="rId10"/>
          <a:srcRect r="36272"/>
          <a:stretch/>
        </p:blipFill>
        <p:spPr>
          <a:xfrm>
            <a:off x="49093117" y="2593293"/>
            <a:ext cx="5904221" cy="3532154"/>
          </a:xfrm>
          <a:prstGeom prst="rect">
            <a:avLst/>
          </a:prstGeom>
        </p:spPr>
      </p:pic>
    </p:spTree>
    <p:extLst>
      <p:ext uri="{BB962C8B-B14F-4D97-AF65-F5344CB8AC3E}">
        <p14:creationId xmlns:p14="http://schemas.microsoft.com/office/powerpoint/2010/main" val="134938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85161" y="221895"/>
            <a:ext cx="3624978"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Process Model --- Scrum</a:t>
            </a:r>
            <a:endParaRPr kumimoji="1" lang="zh-CN" altLang="en-US" sz="2800" dirty="0">
              <a:latin typeface="PMingLiU" panose="02020500000000000000" pitchFamily="18" charset="-120"/>
              <a:ea typeface="PMingLiU" panose="02020500000000000000" pitchFamily="18" charset="-120"/>
            </a:endParaRPr>
          </a:p>
        </p:txBody>
      </p:sp>
      <p:pic>
        <p:nvPicPr>
          <p:cNvPr id="34" name="图片 33">
            <a:extLst>
              <a:ext uri="{FF2B5EF4-FFF2-40B4-BE49-F238E27FC236}">
                <a16:creationId xmlns:a16="http://schemas.microsoft.com/office/drawing/2014/main" id="{D3DF187F-260C-A04A-B571-9AF14AB69885}"/>
              </a:ext>
            </a:extLst>
          </p:cNvPr>
          <p:cNvPicPr>
            <a:picLocks noChangeAspect="1"/>
          </p:cNvPicPr>
          <p:nvPr/>
        </p:nvPicPr>
        <p:blipFill rotWithShape="1">
          <a:blip r:embed="rId2"/>
          <a:srcRect r="5794"/>
          <a:stretch/>
        </p:blipFill>
        <p:spPr>
          <a:xfrm>
            <a:off x="-5146057" y="2558687"/>
            <a:ext cx="5400000" cy="3582558"/>
          </a:xfrm>
          <a:prstGeom prst="rect">
            <a:avLst/>
          </a:prstGeom>
        </p:spPr>
      </p:pic>
      <p:pic>
        <p:nvPicPr>
          <p:cNvPr id="8" name="图片 7">
            <a:extLst>
              <a:ext uri="{FF2B5EF4-FFF2-40B4-BE49-F238E27FC236}">
                <a16:creationId xmlns:a16="http://schemas.microsoft.com/office/drawing/2014/main" id="{3CB68608-886B-A644-85EA-8FEE715D7F41}"/>
              </a:ext>
            </a:extLst>
          </p:cNvPr>
          <p:cNvPicPr>
            <a:picLocks noChangeAspect="1"/>
          </p:cNvPicPr>
          <p:nvPr/>
        </p:nvPicPr>
        <p:blipFill>
          <a:blip r:embed="rId3">
            <a:alphaModFix/>
          </a:blip>
          <a:stretch>
            <a:fillRect/>
          </a:stretch>
        </p:blipFill>
        <p:spPr>
          <a:xfrm>
            <a:off x="285161" y="2530328"/>
            <a:ext cx="6011640" cy="3582557"/>
          </a:xfrm>
          <a:prstGeom prst="rect">
            <a:avLst/>
          </a:prstGeom>
        </p:spPr>
      </p:pic>
      <p:pic>
        <p:nvPicPr>
          <p:cNvPr id="26" name="图片 25">
            <a:extLst>
              <a:ext uri="{FF2B5EF4-FFF2-40B4-BE49-F238E27FC236}">
                <a16:creationId xmlns:a16="http://schemas.microsoft.com/office/drawing/2014/main" id="{712EA8B0-0203-3F4A-A1F5-E4401C05C981}"/>
              </a:ext>
            </a:extLst>
          </p:cNvPr>
          <p:cNvPicPr>
            <a:picLocks noChangeAspect="1"/>
          </p:cNvPicPr>
          <p:nvPr/>
        </p:nvPicPr>
        <p:blipFill rotWithShape="1">
          <a:blip r:embed="rId4">
            <a:alphaModFix/>
          </a:blip>
          <a:srcRect r="41179"/>
          <a:stretch/>
        </p:blipFill>
        <p:spPr>
          <a:xfrm>
            <a:off x="5703484" y="2550584"/>
            <a:ext cx="6024535" cy="3542044"/>
          </a:xfrm>
          <a:prstGeom prst="rect">
            <a:avLst/>
          </a:prstGeom>
        </p:spPr>
      </p:pic>
      <p:pic>
        <p:nvPicPr>
          <p:cNvPr id="11" name="图片 10">
            <a:extLst>
              <a:ext uri="{FF2B5EF4-FFF2-40B4-BE49-F238E27FC236}">
                <a16:creationId xmlns:a16="http://schemas.microsoft.com/office/drawing/2014/main" id="{B17433F8-07EE-A04E-B75E-C577637A3EA6}"/>
              </a:ext>
            </a:extLst>
          </p:cNvPr>
          <p:cNvPicPr>
            <a:picLocks noChangeAspect="1"/>
          </p:cNvPicPr>
          <p:nvPr/>
        </p:nvPicPr>
        <p:blipFill rotWithShape="1">
          <a:blip r:embed="rId5">
            <a:alphaModFix/>
          </a:blip>
          <a:srcRect r="36661"/>
          <a:stretch/>
        </p:blipFill>
        <p:spPr>
          <a:xfrm>
            <a:off x="11693091" y="2550584"/>
            <a:ext cx="5980672" cy="3599881"/>
          </a:xfrm>
          <a:prstGeom prst="rect">
            <a:avLst/>
          </a:prstGeom>
        </p:spPr>
      </p:pic>
      <p:pic>
        <p:nvPicPr>
          <p:cNvPr id="30" name="图片 29">
            <a:extLst>
              <a:ext uri="{FF2B5EF4-FFF2-40B4-BE49-F238E27FC236}">
                <a16:creationId xmlns:a16="http://schemas.microsoft.com/office/drawing/2014/main" id="{E228AC11-FA64-434E-BD0F-F6CDD6CDF624}"/>
              </a:ext>
            </a:extLst>
          </p:cNvPr>
          <p:cNvPicPr>
            <a:picLocks noChangeAspect="1"/>
          </p:cNvPicPr>
          <p:nvPr/>
        </p:nvPicPr>
        <p:blipFill rotWithShape="1">
          <a:blip r:embed="rId6">
            <a:alphaModFix/>
          </a:blip>
          <a:srcRect t="-1" r="36860" b="3061"/>
          <a:stretch/>
        </p:blipFill>
        <p:spPr>
          <a:xfrm>
            <a:off x="17673763" y="2550584"/>
            <a:ext cx="5989607" cy="3582557"/>
          </a:xfrm>
          <a:prstGeom prst="rect">
            <a:avLst/>
          </a:prstGeom>
        </p:spPr>
      </p:pic>
      <p:pic>
        <p:nvPicPr>
          <p:cNvPr id="32" name="图片 31">
            <a:extLst>
              <a:ext uri="{FF2B5EF4-FFF2-40B4-BE49-F238E27FC236}">
                <a16:creationId xmlns:a16="http://schemas.microsoft.com/office/drawing/2014/main" id="{E338D7A5-89FC-3540-AE4C-590A74796849}"/>
              </a:ext>
            </a:extLst>
          </p:cNvPr>
          <p:cNvPicPr>
            <a:picLocks noChangeAspect="1"/>
          </p:cNvPicPr>
          <p:nvPr/>
        </p:nvPicPr>
        <p:blipFill rotWithShape="1">
          <a:blip r:embed="rId7">
            <a:alphaModFix/>
          </a:blip>
          <a:srcRect r="41101" b="5348"/>
          <a:stretch/>
        </p:blipFill>
        <p:spPr>
          <a:xfrm>
            <a:off x="23665960" y="2550584"/>
            <a:ext cx="5978082" cy="3582557"/>
          </a:xfrm>
          <a:prstGeom prst="rect">
            <a:avLst/>
          </a:prstGeom>
        </p:spPr>
      </p:pic>
      <p:pic>
        <p:nvPicPr>
          <p:cNvPr id="28" name="图片 27">
            <a:extLst>
              <a:ext uri="{FF2B5EF4-FFF2-40B4-BE49-F238E27FC236}">
                <a16:creationId xmlns:a16="http://schemas.microsoft.com/office/drawing/2014/main" id="{7F938D52-B054-F748-8E1E-43F9A37067AE}"/>
              </a:ext>
            </a:extLst>
          </p:cNvPr>
          <p:cNvPicPr>
            <a:picLocks noChangeAspect="1"/>
          </p:cNvPicPr>
          <p:nvPr/>
        </p:nvPicPr>
        <p:blipFill rotWithShape="1">
          <a:blip r:embed="rId8">
            <a:alphaModFix/>
          </a:blip>
          <a:srcRect r="41340"/>
          <a:stretch/>
        </p:blipFill>
        <p:spPr>
          <a:xfrm>
            <a:off x="29644042" y="2571669"/>
            <a:ext cx="5984631" cy="3570788"/>
          </a:xfrm>
          <a:prstGeom prst="rect">
            <a:avLst/>
          </a:prstGeom>
        </p:spPr>
      </p:pic>
      <p:pic>
        <p:nvPicPr>
          <p:cNvPr id="24" name="图片 23">
            <a:extLst>
              <a:ext uri="{FF2B5EF4-FFF2-40B4-BE49-F238E27FC236}">
                <a16:creationId xmlns:a16="http://schemas.microsoft.com/office/drawing/2014/main" id="{34ECE761-3C31-E24E-B375-79AD5CAB2455}"/>
              </a:ext>
            </a:extLst>
          </p:cNvPr>
          <p:cNvPicPr>
            <a:picLocks noChangeAspect="1"/>
          </p:cNvPicPr>
          <p:nvPr/>
        </p:nvPicPr>
        <p:blipFill rotWithShape="1">
          <a:blip r:embed="rId9"/>
          <a:srcRect l="1" r="41531" b="1881"/>
          <a:stretch/>
        </p:blipFill>
        <p:spPr>
          <a:xfrm>
            <a:off x="35628673" y="2609697"/>
            <a:ext cx="5978083" cy="3532154"/>
          </a:xfrm>
          <a:prstGeom prst="rect">
            <a:avLst/>
          </a:prstGeom>
        </p:spPr>
      </p:pic>
      <p:pic>
        <p:nvPicPr>
          <p:cNvPr id="22" name="图片 21">
            <a:extLst>
              <a:ext uri="{FF2B5EF4-FFF2-40B4-BE49-F238E27FC236}">
                <a16:creationId xmlns:a16="http://schemas.microsoft.com/office/drawing/2014/main" id="{62F32CF8-FEF5-AA4C-8AC7-17A9A971F840}"/>
              </a:ext>
            </a:extLst>
          </p:cNvPr>
          <p:cNvPicPr>
            <a:picLocks noChangeAspect="1"/>
          </p:cNvPicPr>
          <p:nvPr/>
        </p:nvPicPr>
        <p:blipFill rotWithShape="1">
          <a:blip r:embed="rId10"/>
          <a:srcRect r="36272"/>
          <a:stretch/>
        </p:blipFill>
        <p:spPr>
          <a:xfrm>
            <a:off x="41606755" y="2609091"/>
            <a:ext cx="5904221" cy="3532154"/>
          </a:xfrm>
          <a:prstGeom prst="rect">
            <a:avLst/>
          </a:prstGeom>
        </p:spPr>
      </p:pic>
      <p:sp>
        <p:nvSpPr>
          <p:cNvPr id="13" name="文本框 12">
            <a:extLst>
              <a:ext uri="{FF2B5EF4-FFF2-40B4-BE49-F238E27FC236}">
                <a16:creationId xmlns:a16="http://schemas.microsoft.com/office/drawing/2014/main" id="{041F36D1-3E55-2840-ACB9-15F3670EEA51}"/>
              </a:ext>
            </a:extLst>
          </p:cNvPr>
          <p:cNvSpPr txBox="1"/>
          <p:nvPr/>
        </p:nvSpPr>
        <p:spPr>
          <a:xfrm>
            <a:off x="744742" y="745115"/>
            <a:ext cx="2200288" cy="523220"/>
          </a:xfrm>
          <a:prstGeom prst="rect">
            <a:avLst/>
          </a:prstGeom>
          <a:noFill/>
        </p:spPr>
        <p:txBody>
          <a:bodyPr wrap="square" rtlCol="0">
            <a:spAutoFit/>
          </a:bodyPr>
          <a:lstStyle/>
          <a:p>
            <a:r>
              <a:rPr kumimoji="1" lang="en-US" altLang="zh-CN" sz="2800" dirty="0">
                <a:solidFill>
                  <a:schemeClr val="bg1">
                    <a:lumMod val="50000"/>
                    <a:lumOff val="50000"/>
                  </a:schemeClr>
                </a:solidFill>
              </a:rPr>
              <a:t>Backlog</a:t>
            </a:r>
            <a:endParaRPr kumimoji="1" lang="zh-CN" altLang="en-US" sz="2800" dirty="0">
              <a:solidFill>
                <a:schemeClr val="bg1">
                  <a:lumMod val="50000"/>
                  <a:lumOff val="50000"/>
                </a:schemeClr>
              </a:solidFill>
            </a:endParaRPr>
          </a:p>
        </p:txBody>
      </p:sp>
    </p:spTree>
    <p:extLst>
      <p:ext uri="{BB962C8B-B14F-4D97-AF65-F5344CB8AC3E}">
        <p14:creationId xmlns:p14="http://schemas.microsoft.com/office/powerpoint/2010/main" val="2927255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85161" y="221895"/>
            <a:ext cx="3624978"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Process Model --- Scrum</a:t>
            </a:r>
            <a:endParaRPr kumimoji="1" lang="zh-CN" altLang="en-US" sz="2800" dirty="0">
              <a:latin typeface="PMingLiU" panose="02020500000000000000" pitchFamily="18" charset="-120"/>
              <a:ea typeface="PMingLiU" panose="02020500000000000000" pitchFamily="18" charset="-120"/>
            </a:endParaRPr>
          </a:p>
        </p:txBody>
      </p:sp>
      <p:pic>
        <p:nvPicPr>
          <p:cNvPr id="34" name="图片 33">
            <a:extLst>
              <a:ext uri="{FF2B5EF4-FFF2-40B4-BE49-F238E27FC236}">
                <a16:creationId xmlns:a16="http://schemas.microsoft.com/office/drawing/2014/main" id="{D3DF187F-260C-A04A-B571-9AF14AB69885}"/>
              </a:ext>
            </a:extLst>
          </p:cNvPr>
          <p:cNvPicPr>
            <a:picLocks noChangeAspect="1"/>
          </p:cNvPicPr>
          <p:nvPr/>
        </p:nvPicPr>
        <p:blipFill rotWithShape="1">
          <a:blip r:embed="rId2"/>
          <a:srcRect r="5794"/>
          <a:stretch/>
        </p:blipFill>
        <p:spPr>
          <a:xfrm>
            <a:off x="-16513607" y="2492747"/>
            <a:ext cx="5400000" cy="3582558"/>
          </a:xfrm>
          <a:prstGeom prst="rect">
            <a:avLst/>
          </a:prstGeom>
        </p:spPr>
      </p:pic>
      <p:pic>
        <p:nvPicPr>
          <p:cNvPr id="8" name="图片 7">
            <a:extLst>
              <a:ext uri="{FF2B5EF4-FFF2-40B4-BE49-F238E27FC236}">
                <a16:creationId xmlns:a16="http://schemas.microsoft.com/office/drawing/2014/main" id="{3CB68608-886B-A644-85EA-8FEE715D7F41}"/>
              </a:ext>
            </a:extLst>
          </p:cNvPr>
          <p:cNvPicPr>
            <a:picLocks noChangeAspect="1"/>
          </p:cNvPicPr>
          <p:nvPr/>
        </p:nvPicPr>
        <p:blipFill>
          <a:blip r:embed="rId3">
            <a:alphaModFix/>
          </a:blip>
          <a:stretch>
            <a:fillRect/>
          </a:stretch>
        </p:blipFill>
        <p:spPr>
          <a:xfrm>
            <a:off x="-11122769" y="2492748"/>
            <a:ext cx="6011640" cy="3582557"/>
          </a:xfrm>
          <a:prstGeom prst="rect">
            <a:avLst/>
          </a:prstGeom>
        </p:spPr>
      </p:pic>
      <p:pic>
        <p:nvPicPr>
          <p:cNvPr id="26" name="图片 25">
            <a:extLst>
              <a:ext uri="{FF2B5EF4-FFF2-40B4-BE49-F238E27FC236}">
                <a16:creationId xmlns:a16="http://schemas.microsoft.com/office/drawing/2014/main" id="{712EA8B0-0203-3F4A-A1F5-E4401C05C981}"/>
              </a:ext>
            </a:extLst>
          </p:cNvPr>
          <p:cNvPicPr>
            <a:picLocks noChangeAspect="1"/>
          </p:cNvPicPr>
          <p:nvPr/>
        </p:nvPicPr>
        <p:blipFill rotWithShape="1">
          <a:blip r:embed="rId4">
            <a:alphaModFix/>
          </a:blip>
          <a:srcRect r="41179"/>
          <a:stretch/>
        </p:blipFill>
        <p:spPr>
          <a:xfrm>
            <a:off x="-5704446" y="2513004"/>
            <a:ext cx="6024535" cy="3542044"/>
          </a:xfrm>
          <a:prstGeom prst="rect">
            <a:avLst/>
          </a:prstGeom>
        </p:spPr>
      </p:pic>
      <p:pic>
        <p:nvPicPr>
          <p:cNvPr id="11" name="图片 10">
            <a:extLst>
              <a:ext uri="{FF2B5EF4-FFF2-40B4-BE49-F238E27FC236}">
                <a16:creationId xmlns:a16="http://schemas.microsoft.com/office/drawing/2014/main" id="{B17433F8-07EE-A04E-B75E-C577637A3EA6}"/>
              </a:ext>
            </a:extLst>
          </p:cNvPr>
          <p:cNvPicPr>
            <a:picLocks noChangeAspect="1"/>
          </p:cNvPicPr>
          <p:nvPr/>
        </p:nvPicPr>
        <p:blipFill rotWithShape="1">
          <a:blip r:embed="rId5">
            <a:alphaModFix/>
          </a:blip>
          <a:srcRect r="36661"/>
          <a:stretch/>
        </p:blipFill>
        <p:spPr>
          <a:xfrm>
            <a:off x="285161" y="2513004"/>
            <a:ext cx="5980672" cy="3599881"/>
          </a:xfrm>
          <a:prstGeom prst="rect">
            <a:avLst/>
          </a:prstGeom>
        </p:spPr>
      </p:pic>
      <p:pic>
        <p:nvPicPr>
          <p:cNvPr id="30" name="图片 29">
            <a:extLst>
              <a:ext uri="{FF2B5EF4-FFF2-40B4-BE49-F238E27FC236}">
                <a16:creationId xmlns:a16="http://schemas.microsoft.com/office/drawing/2014/main" id="{E228AC11-FA64-434E-BD0F-F6CDD6CDF624}"/>
              </a:ext>
            </a:extLst>
          </p:cNvPr>
          <p:cNvPicPr>
            <a:picLocks noChangeAspect="1"/>
          </p:cNvPicPr>
          <p:nvPr/>
        </p:nvPicPr>
        <p:blipFill rotWithShape="1">
          <a:blip r:embed="rId6">
            <a:alphaModFix/>
          </a:blip>
          <a:srcRect t="-1" r="36860" b="3061"/>
          <a:stretch/>
        </p:blipFill>
        <p:spPr>
          <a:xfrm>
            <a:off x="6265833" y="2513004"/>
            <a:ext cx="5989607" cy="3582557"/>
          </a:xfrm>
          <a:prstGeom prst="rect">
            <a:avLst/>
          </a:prstGeom>
        </p:spPr>
      </p:pic>
      <p:pic>
        <p:nvPicPr>
          <p:cNvPr id="32" name="图片 31">
            <a:extLst>
              <a:ext uri="{FF2B5EF4-FFF2-40B4-BE49-F238E27FC236}">
                <a16:creationId xmlns:a16="http://schemas.microsoft.com/office/drawing/2014/main" id="{E338D7A5-89FC-3540-AE4C-590A74796849}"/>
              </a:ext>
            </a:extLst>
          </p:cNvPr>
          <p:cNvPicPr>
            <a:picLocks noChangeAspect="1"/>
          </p:cNvPicPr>
          <p:nvPr/>
        </p:nvPicPr>
        <p:blipFill rotWithShape="1">
          <a:blip r:embed="rId7">
            <a:alphaModFix/>
          </a:blip>
          <a:srcRect r="41101" b="5348"/>
          <a:stretch/>
        </p:blipFill>
        <p:spPr>
          <a:xfrm>
            <a:off x="12258030" y="2513004"/>
            <a:ext cx="5978082" cy="3582557"/>
          </a:xfrm>
          <a:prstGeom prst="rect">
            <a:avLst/>
          </a:prstGeom>
        </p:spPr>
      </p:pic>
      <p:pic>
        <p:nvPicPr>
          <p:cNvPr id="28" name="图片 27">
            <a:extLst>
              <a:ext uri="{FF2B5EF4-FFF2-40B4-BE49-F238E27FC236}">
                <a16:creationId xmlns:a16="http://schemas.microsoft.com/office/drawing/2014/main" id="{7F938D52-B054-F748-8E1E-43F9A37067AE}"/>
              </a:ext>
            </a:extLst>
          </p:cNvPr>
          <p:cNvPicPr>
            <a:picLocks noChangeAspect="1"/>
          </p:cNvPicPr>
          <p:nvPr/>
        </p:nvPicPr>
        <p:blipFill rotWithShape="1">
          <a:blip r:embed="rId8">
            <a:alphaModFix/>
          </a:blip>
          <a:srcRect r="41340"/>
          <a:stretch/>
        </p:blipFill>
        <p:spPr>
          <a:xfrm>
            <a:off x="18236112" y="2534089"/>
            <a:ext cx="5984631" cy="3570788"/>
          </a:xfrm>
          <a:prstGeom prst="rect">
            <a:avLst/>
          </a:prstGeom>
        </p:spPr>
      </p:pic>
      <p:pic>
        <p:nvPicPr>
          <p:cNvPr id="24" name="图片 23">
            <a:extLst>
              <a:ext uri="{FF2B5EF4-FFF2-40B4-BE49-F238E27FC236}">
                <a16:creationId xmlns:a16="http://schemas.microsoft.com/office/drawing/2014/main" id="{34ECE761-3C31-E24E-B375-79AD5CAB2455}"/>
              </a:ext>
            </a:extLst>
          </p:cNvPr>
          <p:cNvPicPr>
            <a:picLocks noChangeAspect="1"/>
          </p:cNvPicPr>
          <p:nvPr/>
        </p:nvPicPr>
        <p:blipFill rotWithShape="1">
          <a:blip r:embed="rId9"/>
          <a:srcRect l="1" r="41531" b="1881"/>
          <a:stretch/>
        </p:blipFill>
        <p:spPr>
          <a:xfrm>
            <a:off x="24220743" y="2572117"/>
            <a:ext cx="5978083" cy="3532154"/>
          </a:xfrm>
          <a:prstGeom prst="rect">
            <a:avLst/>
          </a:prstGeom>
        </p:spPr>
      </p:pic>
      <p:pic>
        <p:nvPicPr>
          <p:cNvPr id="22" name="图片 21">
            <a:extLst>
              <a:ext uri="{FF2B5EF4-FFF2-40B4-BE49-F238E27FC236}">
                <a16:creationId xmlns:a16="http://schemas.microsoft.com/office/drawing/2014/main" id="{62F32CF8-FEF5-AA4C-8AC7-17A9A971F840}"/>
              </a:ext>
            </a:extLst>
          </p:cNvPr>
          <p:cNvPicPr>
            <a:picLocks noChangeAspect="1"/>
          </p:cNvPicPr>
          <p:nvPr/>
        </p:nvPicPr>
        <p:blipFill rotWithShape="1">
          <a:blip r:embed="rId10"/>
          <a:srcRect r="36272"/>
          <a:stretch/>
        </p:blipFill>
        <p:spPr>
          <a:xfrm>
            <a:off x="30198825" y="2571511"/>
            <a:ext cx="5904221" cy="3532154"/>
          </a:xfrm>
          <a:prstGeom prst="rect">
            <a:avLst/>
          </a:prstGeom>
        </p:spPr>
      </p:pic>
      <p:sp>
        <p:nvSpPr>
          <p:cNvPr id="13" name="文本框 12">
            <a:extLst>
              <a:ext uri="{FF2B5EF4-FFF2-40B4-BE49-F238E27FC236}">
                <a16:creationId xmlns:a16="http://schemas.microsoft.com/office/drawing/2014/main" id="{23888C8F-519F-384E-8D1D-201C6E22B4A5}"/>
              </a:ext>
            </a:extLst>
          </p:cNvPr>
          <p:cNvSpPr txBox="1"/>
          <p:nvPr/>
        </p:nvSpPr>
        <p:spPr>
          <a:xfrm>
            <a:off x="744742" y="745115"/>
            <a:ext cx="2200288" cy="523220"/>
          </a:xfrm>
          <a:prstGeom prst="rect">
            <a:avLst/>
          </a:prstGeom>
          <a:noFill/>
        </p:spPr>
        <p:txBody>
          <a:bodyPr wrap="square" rtlCol="0">
            <a:spAutoFit/>
          </a:bodyPr>
          <a:lstStyle/>
          <a:p>
            <a:r>
              <a:rPr kumimoji="1" lang="en-US" altLang="zh-CN" sz="2800" dirty="0">
                <a:solidFill>
                  <a:schemeClr val="bg1">
                    <a:lumMod val="50000"/>
                    <a:lumOff val="50000"/>
                  </a:schemeClr>
                </a:solidFill>
              </a:rPr>
              <a:t>Backlog</a:t>
            </a:r>
            <a:endParaRPr kumimoji="1" lang="zh-CN" altLang="en-US" sz="2800" dirty="0">
              <a:solidFill>
                <a:schemeClr val="bg1">
                  <a:lumMod val="50000"/>
                  <a:lumOff val="50000"/>
                </a:schemeClr>
              </a:solidFill>
            </a:endParaRPr>
          </a:p>
        </p:txBody>
      </p:sp>
    </p:spTree>
    <p:extLst>
      <p:ext uri="{BB962C8B-B14F-4D97-AF65-F5344CB8AC3E}">
        <p14:creationId xmlns:p14="http://schemas.microsoft.com/office/powerpoint/2010/main" val="3561648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7E3E411-3D8E-E546-918E-8513BECBC5DF}"/>
              </a:ext>
            </a:extLst>
          </p:cNvPr>
          <p:cNvSpPr txBox="1"/>
          <p:nvPr/>
        </p:nvSpPr>
        <p:spPr>
          <a:xfrm>
            <a:off x="8816402" y="5657013"/>
            <a:ext cx="2962886" cy="923330"/>
          </a:xfrm>
          <a:prstGeom prst="rect">
            <a:avLst/>
          </a:prstGeom>
          <a:noFill/>
        </p:spPr>
        <p:txBody>
          <a:bodyPr wrap="square" rtlCol="0">
            <a:spAutoFit/>
          </a:bodyPr>
          <a:lstStyle/>
          <a:p>
            <a:pPr algn="ctr"/>
            <a:r>
              <a:rPr kumimoji="1" lang="en-US" altLang="zh-CN" dirty="0" err="1">
                <a:latin typeface="Stencil" pitchFamily="82" charset="0"/>
                <a:ea typeface="Gungsuh" panose="02030600000101010101" pitchFamily="18" charset="-127"/>
              </a:rPr>
              <a:t>doubleZ</a:t>
            </a:r>
            <a:endParaRPr kumimoji="1" lang="en-US" altLang="zh-CN" dirty="0">
              <a:latin typeface="Stencil" pitchFamily="82" charset="0"/>
              <a:ea typeface="Gungsuh" panose="02030600000101010101" pitchFamily="18" charset="-127"/>
            </a:endParaRPr>
          </a:p>
          <a:p>
            <a:pPr algn="ctr"/>
            <a:r>
              <a:rPr kumimoji="1" lang="en-US" altLang="zh-CN" dirty="0">
                <a:latin typeface="Stencil" pitchFamily="82" charset="0"/>
                <a:ea typeface="Gungsuh" panose="02030600000101010101" pitchFamily="18" charset="-127"/>
              </a:rPr>
              <a:t>Tongji University</a:t>
            </a:r>
          </a:p>
          <a:p>
            <a:pPr algn="ctr"/>
            <a:r>
              <a:rPr kumimoji="1" lang="en-US" altLang="zh-CN" dirty="0">
                <a:latin typeface="Stencil" pitchFamily="82" charset="0"/>
                <a:ea typeface="Gungsuh" panose="02030600000101010101" pitchFamily="18" charset="-127"/>
              </a:rPr>
              <a:t>All right reversed.</a:t>
            </a:r>
            <a:endParaRPr kumimoji="1" lang="zh-CN" altLang="en-US" dirty="0">
              <a:latin typeface="Stencil" pitchFamily="82" charset="0"/>
              <a:ea typeface="Gungsuh" panose="02030600000101010101" pitchFamily="18" charset="-127"/>
            </a:endParaRPr>
          </a:p>
        </p:txBody>
      </p:sp>
      <p:sp>
        <p:nvSpPr>
          <p:cNvPr id="8" name="文本框 7">
            <a:extLst>
              <a:ext uri="{FF2B5EF4-FFF2-40B4-BE49-F238E27FC236}">
                <a16:creationId xmlns:a16="http://schemas.microsoft.com/office/drawing/2014/main" id="{EA3BC44C-B5DB-1245-86DB-AEDBE63903E1}"/>
              </a:ext>
            </a:extLst>
          </p:cNvPr>
          <p:cNvSpPr txBox="1"/>
          <p:nvPr/>
        </p:nvSpPr>
        <p:spPr>
          <a:xfrm>
            <a:off x="6479010" y="2284486"/>
            <a:ext cx="4674783" cy="1446550"/>
          </a:xfrm>
          <a:prstGeom prst="rect">
            <a:avLst/>
          </a:prstGeom>
          <a:noFill/>
        </p:spPr>
        <p:txBody>
          <a:bodyPr wrap="square" rtlCol="0">
            <a:spAutoFit/>
          </a:bodyPr>
          <a:lstStyle/>
          <a:p>
            <a:r>
              <a:rPr kumimoji="1" lang="en-US" altLang="zh-CN" sz="8800" dirty="0">
                <a:latin typeface="PMingLiU" panose="02020500000000000000" pitchFamily="18" charset="-120"/>
                <a:ea typeface="PMingLiU" panose="02020500000000000000" pitchFamily="18" charset="-120"/>
              </a:rPr>
              <a:t>Reasoning</a:t>
            </a:r>
          </a:p>
        </p:txBody>
      </p:sp>
      <p:sp>
        <p:nvSpPr>
          <p:cNvPr id="9" name="文本框 8">
            <a:extLst>
              <a:ext uri="{FF2B5EF4-FFF2-40B4-BE49-F238E27FC236}">
                <a16:creationId xmlns:a16="http://schemas.microsoft.com/office/drawing/2014/main" id="{4C9E0211-2E16-9149-AD99-61A91BA7CCA2}"/>
              </a:ext>
            </a:extLst>
          </p:cNvPr>
          <p:cNvSpPr txBox="1"/>
          <p:nvPr/>
        </p:nvSpPr>
        <p:spPr>
          <a:xfrm>
            <a:off x="1289328" y="2284486"/>
            <a:ext cx="5068001" cy="1446550"/>
          </a:xfrm>
          <a:prstGeom prst="rect">
            <a:avLst/>
          </a:prstGeom>
          <a:noFill/>
        </p:spPr>
        <p:txBody>
          <a:bodyPr wrap="square" rtlCol="0">
            <a:spAutoFit/>
          </a:bodyPr>
          <a:lstStyle/>
          <a:p>
            <a:r>
              <a:rPr kumimoji="1" lang="en-US" altLang="zh-CN" sz="8800" dirty="0">
                <a:latin typeface="PMingLiU" panose="02020500000000000000" pitchFamily="18" charset="-120"/>
                <a:ea typeface="PMingLiU" panose="02020500000000000000" pitchFamily="18" charset="-120"/>
              </a:rPr>
              <a:t>Knowledge</a:t>
            </a:r>
            <a:endParaRPr kumimoji="1" lang="zh-CN" altLang="en-US" sz="8800" dirty="0">
              <a:latin typeface="PMingLiU" panose="02020500000000000000" pitchFamily="18" charset="-120"/>
              <a:ea typeface="PMingLiU" panose="02020500000000000000" pitchFamily="18" charset="-120"/>
            </a:endParaRPr>
          </a:p>
        </p:txBody>
      </p:sp>
      <mc:AlternateContent xmlns:mc="http://schemas.openxmlformats.org/markup-compatibility/2006" xmlns:am3d="http://schemas.microsoft.com/office/drawing/2017/model3d">
        <mc:Choice Requires="am3d">
          <p:graphicFrame>
            <p:nvGraphicFramePr>
              <p:cNvPr id="5" name="3D 模型 4">
                <a:extLst>
                  <a:ext uri="{FF2B5EF4-FFF2-40B4-BE49-F238E27FC236}">
                    <a16:creationId xmlns:a16="http://schemas.microsoft.com/office/drawing/2014/main" id="{B336D771-3981-9A48-870F-41B017F055AB}"/>
                  </a:ext>
                </a:extLst>
              </p:cNvPr>
              <p:cNvGraphicFramePr>
                <a:graphicFrameLocks noChangeAspect="1"/>
              </p:cNvGraphicFramePr>
              <p:nvPr>
                <p:extLst>
                  <p:ext uri="{D42A27DB-BD31-4B8C-83A1-F6EECF244321}">
                    <p14:modId xmlns:p14="http://schemas.microsoft.com/office/powerpoint/2010/main" val="2390484804"/>
                  </p:ext>
                </p:extLst>
              </p:nvPr>
            </p:nvGraphicFramePr>
            <p:xfrm rot="16751709">
              <a:off x="-5116777" y="1736926"/>
              <a:ext cx="6113517" cy="3627524"/>
            </p:xfrm>
            <a:graphic>
              <a:graphicData uri="http://schemas.microsoft.com/office/drawing/2017/model3d">
                <am3d:model3d r:embed="rId2">
                  <am3d:spPr>
                    <a:xfrm rot="16751709">
                      <a:off x="0" y="0"/>
                      <a:ext cx="6113517" cy="3627524"/>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4786047" ay="-130000" az="709658"/>
                    <am3d:postTrans dx="0" dy="0" dz="0"/>
                  </am3d:trans>
                  <am3d:raster rName="Office3DRenderer" rVer="16.0.8326">
                    <am3d:blip r:embed="rId3"/>
                  </am3d:raster>
                  <am3d:objViewport viewportSz="92336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模型 4">
                <a:extLst>
                  <a:ext uri="{FF2B5EF4-FFF2-40B4-BE49-F238E27FC236}">
                    <a16:creationId xmlns:a16="http://schemas.microsoft.com/office/drawing/2014/main" id="{B336D771-3981-9A48-870F-41B017F055AB}"/>
                  </a:ext>
                </a:extLst>
              </p:cNvPr>
              <p:cNvPicPr>
                <a:picLocks noGrp="1" noRot="1" noChangeAspect="1" noMove="1" noResize="1" noEditPoints="1" noAdjustHandles="1" noChangeArrowheads="1" noChangeShapeType="1" noCrop="1"/>
              </p:cNvPicPr>
              <p:nvPr/>
            </p:nvPicPr>
            <p:blipFill>
              <a:blip r:embed="rId4"/>
              <a:stretch>
                <a:fillRect/>
              </a:stretch>
            </p:blipFill>
            <p:spPr>
              <a:xfrm rot="16751709">
                <a:off x="-5116777" y="1736926"/>
                <a:ext cx="6113517" cy="362752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1" name="3D 模型 10">
                <a:extLst>
                  <a:ext uri="{FF2B5EF4-FFF2-40B4-BE49-F238E27FC236}">
                    <a16:creationId xmlns:a16="http://schemas.microsoft.com/office/drawing/2014/main" id="{4A81EC7B-7B8F-7449-B89A-BA616C33A52B}"/>
                  </a:ext>
                </a:extLst>
              </p:cNvPr>
              <p:cNvGraphicFramePr>
                <a:graphicFrameLocks noChangeAspect="1"/>
              </p:cNvGraphicFramePr>
              <p:nvPr>
                <p:extLst>
                  <p:ext uri="{D42A27DB-BD31-4B8C-83A1-F6EECF244321}">
                    <p14:modId xmlns:p14="http://schemas.microsoft.com/office/powerpoint/2010/main" val="1238017574"/>
                  </p:ext>
                </p:extLst>
              </p:nvPr>
            </p:nvGraphicFramePr>
            <p:xfrm rot="16751709">
              <a:off x="5741578" y="-1452497"/>
              <a:ext cx="1828931" cy="936768"/>
            </p:xfrm>
            <a:graphic>
              <a:graphicData uri="http://schemas.microsoft.com/office/drawing/2017/model3d">
                <am3d:model3d r:embed="rId2">
                  <am3d:spPr>
                    <a:xfrm rot="16751709">
                      <a:off x="0" y="0"/>
                      <a:ext cx="1828931" cy="936768"/>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28240" ay="-17843" az="475298"/>
                    <am3d:postTrans dx="0" dy="0" dz="0"/>
                  </am3d:trans>
                  <am3d:raster rName="Office3DRenderer" rVer="16.0.8326">
                    <am3d:blip r:embed="rId5"/>
                  </am3d:raster>
                  <am3d:objViewport viewportSz="2542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模型 10">
                <a:extLst>
                  <a:ext uri="{FF2B5EF4-FFF2-40B4-BE49-F238E27FC236}">
                    <a16:creationId xmlns:a16="http://schemas.microsoft.com/office/drawing/2014/main" id="{4A81EC7B-7B8F-7449-B89A-BA616C33A52B}"/>
                  </a:ext>
                </a:extLst>
              </p:cNvPr>
              <p:cNvPicPr>
                <a:picLocks noGrp="1" noRot="1" noChangeAspect="1" noMove="1" noResize="1" noEditPoints="1" noAdjustHandles="1" noChangeArrowheads="1" noChangeShapeType="1" noCrop="1"/>
              </p:cNvPicPr>
              <p:nvPr/>
            </p:nvPicPr>
            <p:blipFill>
              <a:blip r:embed="rId6"/>
              <a:stretch>
                <a:fillRect/>
              </a:stretch>
            </p:blipFill>
            <p:spPr>
              <a:xfrm rot="16751709">
                <a:off x="5741578" y="-1452497"/>
                <a:ext cx="1828931" cy="93676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2" name="3D 模型 11">
                <a:extLst>
                  <a:ext uri="{FF2B5EF4-FFF2-40B4-BE49-F238E27FC236}">
                    <a16:creationId xmlns:a16="http://schemas.microsoft.com/office/drawing/2014/main" id="{2C8BB634-E258-1A4C-BA4A-6BBCC8DED1EA}"/>
                  </a:ext>
                </a:extLst>
              </p:cNvPr>
              <p:cNvGraphicFramePr>
                <a:graphicFrameLocks noChangeAspect="1"/>
              </p:cNvGraphicFramePr>
              <p:nvPr>
                <p:extLst>
                  <p:ext uri="{D42A27DB-BD31-4B8C-83A1-F6EECF244321}">
                    <p14:modId xmlns:p14="http://schemas.microsoft.com/office/powerpoint/2010/main" val="911985023"/>
                  </p:ext>
                </p:extLst>
              </p:nvPr>
            </p:nvGraphicFramePr>
            <p:xfrm rot="16615140">
              <a:off x="-3215472" y="4858075"/>
              <a:ext cx="3688551" cy="1178816"/>
            </p:xfrm>
            <a:graphic>
              <a:graphicData uri="http://schemas.microsoft.com/office/drawing/2017/model3d">
                <am3d:model3d r:embed="rId7">
                  <am3d:spPr>
                    <a:xfrm rot="16615140">
                      <a:off x="0" y="0"/>
                      <a:ext cx="3688551" cy="1178816"/>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542288" ay="17521" az="420919"/>
                    <am3d:postTrans dx="0" dy="0" dz="0"/>
                  </am3d:trans>
                  <am3d:raster rName="Office3DRenderer" rVer="16.0.8326">
                    <am3d:blip r:embed="rId8"/>
                  </am3d:raster>
                  <am3d:objViewport viewportSz="4499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模型 11">
                <a:extLst>
                  <a:ext uri="{FF2B5EF4-FFF2-40B4-BE49-F238E27FC236}">
                    <a16:creationId xmlns:a16="http://schemas.microsoft.com/office/drawing/2014/main" id="{2C8BB634-E258-1A4C-BA4A-6BBCC8DED1EA}"/>
                  </a:ext>
                </a:extLst>
              </p:cNvPr>
              <p:cNvPicPr>
                <a:picLocks noGrp="1" noRot="1" noChangeAspect="1" noMove="1" noResize="1" noEditPoints="1" noAdjustHandles="1" noChangeArrowheads="1" noChangeShapeType="1" noCrop="1"/>
              </p:cNvPicPr>
              <p:nvPr/>
            </p:nvPicPr>
            <p:blipFill>
              <a:blip r:embed="rId9"/>
              <a:stretch>
                <a:fillRect/>
              </a:stretch>
            </p:blipFill>
            <p:spPr>
              <a:xfrm rot="16615140">
                <a:off x="-3215472" y="4858075"/>
                <a:ext cx="3688551" cy="117881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3" name="3D 模型 12">
                <a:extLst>
                  <a:ext uri="{FF2B5EF4-FFF2-40B4-BE49-F238E27FC236}">
                    <a16:creationId xmlns:a16="http://schemas.microsoft.com/office/drawing/2014/main" id="{CFF83A08-3C78-7048-BA70-DFA10CEF29BD}"/>
                  </a:ext>
                </a:extLst>
              </p:cNvPr>
              <p:cNvGraphicFramePr>
                <a:graphicFrameLocks noChangeAspect="1"/>
              </p:cNvGraphicFramePr>
              <p:nvPr>
                <p:extLst>
                  <p:ext uri="{D42A27DB-BD31-4B8C-83A1-F6EECF244321}">
                    <p14:modId xmlns:p14="http://schemas.microsoft.com/office/powerpoint/2010/main" val="2383549771"/>
                  </p:ext>
                </p:extLst>
              </p:nvPr>
            </p:nvGraphicFramePr>
            <p:xfrm rot="16200000">
              <a:off x="514063" y="-1974236"/>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0"/>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模型 12">
                <a:extLst>
                  <a:ext uri="{FF2B5EF4-FFF2-40B4-BE49-F238E27FC236}">
                    <a16:creationId xmlns:a16="http://schemas.microsoft.com/office/drawing/2014/main" id="{CFF83A08-3C78-7048-BA70-DFA10CEF29BD}"/>
                  </a:ext>
                </a:extLst>
              </p:cNvPr>
              <p:cNvPicPr>
                <a:picLocks noGrp="1" noRot="1" noChangeAspect="1" noMove="1" noResize="1" noEditPoints="1" noAdjustHandles="1" noChangeArrowheads="1" noChangeShapeType="1" noCrop="1"/>
              </p:cNvPicPr>
              <p:nvPr/>
            </p:nvPicPr>
            <p:blipFill>
              <a:blip r:embed="rId11"/>
              <a:stretch>
                <a:fillRect/>
              </a:stretch>
            </p:blipFill>
            <p:spPr>
              <a:xfrm rot="16200000">
                <a:off x="514063" y="-1974236"/>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4" name="3D 模型 13">
                <a:extLst>
                  <a:ext uri="{FF2B5EF4-FFF2-40B4-BE49-F238E27FC236}">
                    <a16:creationId xmlns:a16="http://schemas.microsoft.com/office/drawing/2014/main" id="{80649EE9-3133-4143-BFF3-E94358BAE42C}"/>
                  </a:ext>
                </a:extLst>
              </p:cNvPr>
              <p:cNvGraphicFramePr>
                <a:graphicFrameLocks noChangeAspect="1"/>
              </p:cNvGraphicFramePr>
              <p:nvPr>
                <p:extLst>
                  <p:ext uri="{D42A27DB-BD31-4B8C-83A1-F6EECF244321}">
                    <p14:modId xmlns:p14="http://schemas.microsoft.com/office/powerpoint/2010/main" val="4225755116"/>
                  </p:ext>
                </p:extLst>
              </p:nvPr>
            </p:nvGraphicFramePr>
            <p:xfrm rot="20293251">
              <a:off x="12206589" y="1670675"/>
              <a:ext cx="1981080" cy="3535467"/>
            </p:xfrm>
            <a:graphic>
              <a:graphicData uri="http://schemas.microsoft.com/office/drawing/2017/model3d">
                <am3d:model3d r:embed="rId7">
                  <am3d:spPr>
                    <a:xfrm rot="20293251">
                      <a:off x="0" y="0"/>
                      <a:ext cx="1981080" cy="3535467"/>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674801" ay="-663248" az="4039651"/>
                    <am3d:postTrans dx="0" dy="0" dz="0"/>
                  </am3d:trans>
                  <am3d:raster rName="Office3DRenderer" rVer="16.0.8326">
                    <am3d:blip r:embed="rId12"/>
                  </am3d:raster>
                  <am3d:objViewport viewportSz="43826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4" name="3D 模型 13">
                <a:extLst>
                  <a:ext uri="{FF2B5EF4-FFF2-40B4-BE49-F238E27FC236}">
                    <a16:creationId xmlns:a16="http://schemas.microsoft.com/office/drawing/2014/main" id="{80649EE9-3133-4143-BFF3-E94358BAE42C}"/>
                  </a:ext>
                </a:extLst>
              </p:cNvPr>
              <p:cNvPicPr>
                <a:picLocks noGrp="1" noRot="1" noChangeAspect="1" noMove="1" noResize="1" noEditPoints="1" noAdjustHandles="1" noChangeArrowheads="1" noChangeShapeType="1" noCrop="1"/>
              </p:cNvPicPr>
              <p:nvPr/>
            </p:nvPicPr>
            <p:blipFill>
              <a:blip r:embed="rId13"/>
              <a:stretch>
                <a:fillRect/>
              </a:stretch>
            </p:blipFill>
            <p:spPr>
              <a:xfrm rot="20293251">
                <a:off x="12206589" y="1670675"/>
                <a:ext cx="1981080" cy="353546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5" name="3D 模型 14">
                <a:extLst>
                  <a:ext uri="{FF2B5EF4-FFF2-40B4-BE49-F238E27FC236}">
                    <a16:creationId xmlns:a16="http://schemas.microsoft.com/office/drawing/2014/main" id="{941191C9-1616-AF4E-B7CB-D0F3371CF2CD}"/>
                  </a:ext>
                </a:extLst>
              </p:cNvPr>
              <p:cNvGraphicFramePr>
                <a:graphicFrameLocks noChangeAspect="1"/>
              </p:cNvGraphicFramePr>
              <p:nvPr>
                <p:extLst>
                  <p:ext uri="{D42A27DB-BD31-4B8C-83A1-F6EECF244321}">
                    <p14:modId xmlns:p14="http://schemas.microsoft.com/office/powerpoint/2010/main" val="1650385899"/>
                  </p:ext>
                </p:extLst>
              </p:nvPr>
            </p:nvGraphicFramePr>
            <p:xfrm rot="16831368">
              <a:off x="-3115581" y="889875"/>
              <a:ext cx="3488772" cy="1196390"/>
            </p:xfrm>
            <a:graphic>
              <a:graphicData uri="http://schemas.microsoft.com/office/drawing/2017/model3d">
                <am3d:model3d r:embed="rId7">
                  <am3d:spPr>
                    <a:xfrm rot="16831368">
                      <a:off x="0" y="0"/>
                      <a:ext cx="3488772" cy="1196390"/>
                    </a:xfrm>
                    <a:prstGeom prst="rect">
                      <a:avLst/>
                    </a:prstGeom>
                  </am3d:spPr>
                  <am3d:camera>
                    <am3d:pos x="0" y="0" z="54900565"/>
                    <am3d:up dx="0" dy="36000000" dz="0"/>
                    <am3d:lookAt x="0" y="0" z="0"/>
                    <am3d:perspective fov="2700000"/>
                  </am3d:camera>
                  <am3d:trans>
                    <am3d:meterPerModelUnit n="2168476" d="1000000"/>
                    <am3d:preTrans dx="-3736609" dy="-9381943" dz="-15609600"/>
                    <am3d:scale>
                      <am3d:sx n="1000000" d="1000000"/>
                      <am3d:sy n="1000000" d="1000000"/>
                      <am3d:sz n="1000000" d="1000000"/>
                    </am3d:scale>
                    <am3d:rot ax="-5410628" ay="1757" az="560085"/>
                    <am3d:postTrans dx="0" dy="0" dz="0"/>
                  </am3d:trans>
                  <am3d:raster rName="Office3DRenderer" rVer="16.0.8326">
                    <am3d:blip r:embed="rId14"/>
                  </am3d:raster>
                  <am3d:objViewport viewportSz="43086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 name="3D 模型 14">
                <a:extLst>
                  <a:ext uri="{FF2B5EF4-FFF2-40B4-BE49-F238E27FC236}">
                    <a16:creationId xmlns:a16="http://schemas.microsoft.com/office/drawing/2014/main" id="{941191C9-1616-AF4E-B7CB-D0F3371CF2CD}"/>
                  </a:ext>
                </a:extLst>
              </p:cNvPr>
              <p:cNvPicPr>
                <a:picLocks noGrp="1" noRot="1" noChangeAspect="1" noMove="1" noResize="1" noEditPoints="1" noAdjustHandles="1" noChangeArrowheads="1" noChangeShapeType="1" noCrop="1"/>
              </p:cNvPicPr>
              <p:nvPr/>
            </p:nvPicPr>
            <p:blipFill>
              <a:blip r:embed="rId15"/>
              <a:stretch>
                <a:fillRect/>
              </a:stretch>
            </p:blipFill>
            <p:spPr>
              <a:xfrm rot="16831368">
                <a:off x="-3115581" y="889875"/>
                <a:ext cx="3488772" cy="119639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6" name="3D 模型 15">
                <a:extLst>
                  <a:ext uri="{FF2B5EF4-FFF2-40B4-BE49-F238E27FC236}">
                    <a16:creationId xmlns:a16="http://schemas.microsoft.com/office/drawing/2014/main" id="{E7967F58-D706-8A44-BE35-18F407DCA2F0}"/>
                  </a:ext>
                </a:extLst>
              </p:cNvPr>
              <p:cNvGraphicFramePr>
                <a:graphicFrameLocks noChangeAspect="1"/>
              </p:cNvGraphicFramePr>
              <p:nvPr>
                <p:extLst>
                  <p:ext uri="{D42A27DB-BD31-4B8C-83A1-F6EECF244321}">
                    <p14:modId xmlns:p14="http://schemas.microsoft.com/office/powerpoint/2010/main" val="2515070695"/>
                  </p:ext>
                </p:extLst>
              </p:nvPr>
            </p:nvGraphicFramePr>
            <p:xfrm rot="16200000">
              <a:off x="9363896" y="7036482"/>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1"/>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6" name="3D 模型 15">
                <a:extLst>
                  <a:ext uri="{FF2B5EF4-FFF2-40B4-BE49-F238E27FC236}">
                    <a16:creationId xmlns:a16="http://schemas.microsoft.com/office/drawing/2014/main" id="{E7967F58-D706-8A44-BE35-18F407DCA2F0}"/>
                  </a:ext>
                </a:extLst>
              </p:cNvPr>
              <p:cNvPicPr>
                <a:picLocks noGrp="1" noRot="1" noChangeAspect="1" noMove="1" noResize="1" noEditPoints="1" noAdjustHandles="1" noChangeArrowheads="1" noChangeShapeType="1" noCrop="1"/>
              </p:cNvPicPr>
              <p:nvPr/>
            </p:nvPicPr>
            <p:blipFill>
              <a:blip r:embed="rId11"/>
              <a:stretch>
                <a:fillRect/>
              </a:stretch>
            </p:blipFill>
            <p:spPr>
              <a:xfrm rot="16200000">
                <a:off x="9363896" y="7036482"/>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7" name="3D 模型 16">
                <a:extLst>
                  <a:ext uri="{FF2B5EF4-FFF2-40B4-BE49-F238E27FC236}">
                    <a16:creationId xmlns:a16="http://schemas.microsoft.com/office/drawing/2014/main" id="{4406D8C3-D026-4941-960D-C6F3A04F7729}"/>
                  </a:ext>
                </a:extLst>
              </p:cNvPr>
              <p:cNvGraphicFramePr>
                <a:graphicFrameLocks noChangeAspect="1"/>
              </p:cNvGraphicFramePr>
              <p:nvPr>
                <p:extLst>
                  <p:ext uri="{D42A27DB-BD31-4B8C-83A1-F6EECF244321}">
                    <p14:modId xmlns:p14="http://schemas.microsoft.com/office/powerpoint/2010/main" val="1875832372"/>
                  </p:ext>
                </p:extLst>
              </p:nvPr>
            </p:nvGraphicFramePr>
            <p:xfrm rot="16200000">
              <a:off x="2786962" y="7157399"/>
              <a:ext cx="952332" cy="2272897"/>
            </p:xfrm>
            <a:graphic>
              <a:graphicData uri="http://schemas.microsoft.com/office/drawing/2017/model3d">
                <am3d:model3d r:embed="rId2">
                  <am3d:spPr>
                    <a:xfrm rot="16200000">
                      <a:off x="0" y="0"/>
                      <a:ext cx="952332" cy="2272897"/>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259253" ay="-5242965" az="-5259109"/>
                    <am3d:postTrans dx="0" dy="0" dz="0"/>
                  </am3d:trans>
                  <am3d:raster rName="Office3DRenderer" rVer="16.0.8326">
                    <am3d:blip r:embed="rId11"/>
                  </am3d:raster>
                  <am3d:objViewport viewportSz="33141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7" name="3D 模型 16">
                <a:extLst>
                  <a:ext uri="{FF2B5EF4-FFF2-40B4-BE49-F238E27FC236}">
                    <a16:creationId xmlns:a16="http://schemas.microsoft.com/office/drawing/2014/main" id="{4406D8C3-D026-4941-960D-C6F3A04F7729}"/>
                  </a:ext>
                </a:extLst>
              </p:cNvPr>
              <p:cNvPicPr>
                <a:picLocks noGrp="1" noRot="1" noChangeAspect="1" noMove="1" noResize="1" noEditPoints="1" noAdjustHandles="1" noChangeArrowheads="1" noChangeShapeType="1" noCrop="1"/>
              </p:cNvPicPr>
              <p:nvPr/>
            </p:nvPicPr>
            <p:blipFill>
              <a:blip r:embed="rId11"/>
              <a:stretch>
                <a:fillRect/>
              </a:stretch>
            </p:blipFill>
            <p:spPr>
              <a:xfrm rot="16200000">
                <a:off x="2786962" y="7157399"/>
                <a:ext cx="952332" cy="22728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8" name="3D 模型 17">
                <a:extLst>
                  <a:ext uri="{FF2B5EF4-FFF2-40B4-BE49-F238E27FC236}">
                    <a16:creationId xmlns:a16="http://schemas.microsoft.com/office/drawing/2014/main" id="{40E99D60-6C1F-644D-89A4-CC41C29A49D4}"/>
                  </a:ext>
                </a:extLst>
              </p:cNvPr>
              <p:cNvGraphicFramePr>
                <a:graphicFrameLocks noChangeAspect="1"/>
              </p:cNvGraphicFramePr>
              <p:nvPr>
                <p:extLst>
                  <p:ext uri="{D42A27DB-BD31-4B8C-83A1-F6EECF244321}">
                    <p14:modId xmlns:p14="http://schemas.microsoft.com/office/powerpoint/2010/main" val="2022783279"/>
                  </p:ext>
                </p:extLst>
              </p:nvPr>
            </p:nvGraphicFramePr>
            <p:xfrm rot="5400000">
              <a:off x="12268996" y="-1961537"/>
              <a:ext cx="977727" cy="2272896"/>
            </p:xfrm>
            <a:graphic>
              <a:graphicData uri="http://schemas.microsoft.com/office/drawing/2017/model3d">
                <am3d:model3d r:embed="rId2">
                  <am3d:spPr>
                    <a:xfrm rot="5400000">
                      <a:off x="0" y="0"/>
                      <a:ext cx="977727" cy="2272896"/>
                    </a:xfrm>
                    <a:prstGeom prst="rect">
                      <a:avLst/>
                    </a:prstGeom>
                  </am3d:spPr>
                  <am3d:camera>
                    <am3d:pos x="0" y="0" z="68334982"/>
                    <am3d:up dx="0" dy="36000000" dz="0"/>
                    <am3d:lookAt x="0" y="0" z="0"/>
                    <am3d:perspective fov="2700000"/>
                  </am3d:camera>
                  <am3d:trans>
                    <am3d:meterPerModelUnit n="3083143" d="1000000"/>
                    <am3d:preTrans dx="-3100709" dy="8943645" dz="-22193756"/>
                    <am3d:scale>
                      <am3d:sx n="1000000" d="1000000"/>
                      <am3d:sy n="1000000" d="1000000"/>
                      <am3d:sz n="1000000" d="1000000"/>
                    </am3d:scale>
                    <am3d:rot ax="5540881" ay="-4728809" az="-5543591"/>
                    <am3d:postTrans dx="0" dy="0" dz="0"/>
                  </am3d:trans>
                  <am3d:raster rName="Office3DRenderer" rVer="16.0.8326">
                    <am3d:blip r:embed="rId16"/>
                  </am3d:raster>
                  <am3d:objViewport viewportSz="33141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8" name="3D 模型 17">
                <a:extLst>
                  <a:ext uri="{FF2B5EF4-FFF2-40B4-BE49-F238E27FC236}">
                    <a16:creationId xmlns:a16="http://schemas.microsoft.com/office/drawing/2014/main" id="{40E99D60-6C1F-644D-89A4-CC41C29A49D4}"/>
                  </a:ext>
                </a:extLst>
              </p:cNvPr>
              <p:cNvPicPr>
                <a:picLocks noGrp="1" noRot="1" noChangeAspect="1" noMove="1" noResize="1" noEditPoints="1" noAdjustHandles="1" noChangeArrowheads="1" noChangeShapeType="1" noCrop="1"/>
              </p:cNvPicPr>
              <p:nvPr/>
            </p:nvPicPr>
            <p:blipFill>
              <a:blip r:embed="rId17"/>
              <a:stretch>
                <a:fillRect/>
              </a:stretch>
            </p:blipFill>
            <p:spPr>
              <a:xfrm rot="5400000">
                <a:off x="12268996" y="-1961537"/>
                <a:ext cx="977727" cy="2272896"/>
              </a:xfrm>
              <a:prstGeom prst="rect">
                <a:avLst/>
              </a:prstGeom>
            </p:spPr>
          </p:pic>
        </mc:Fallback>
      </mc:AlternateContent>
      <p:sp>
        <p:nvSpPr>
          <p:cNvPr id="2" name="文本框 1">
            <a:extLst>
              <a:ext uri="{FF2B5EF4-FFF2-40B4-BE49-F238E27FC236}">
                <a16:creationId xmlns:a16="http://schemas.microsoft.com/office/drawing/2014/main" id="{EA71A93A-C37D-3643-B634-0CDB944F4F1A}"/>
              </a:ext>
            </a:extLst>
          </p:cNvPr>
          <p:cNvSpPr txBox="1"/>
          <p:nvPr/>
        </p:nvSpPr>
        <p:spPr>
          <a:xfrm>
            <a:off x="5568365" y="4788271"/>
            <a:ext cx="1577927" cy="369332"/>
          </a:xfrm>
          <a:prstGeom prst="rect">
            <a:avLst/>
          </a:prstGeom>
          <a:noFill/>
        </p:spPr>
        <p:txBody>
          <a:bodyPr wrap="square" rtlCol="0">
            <a:spAutoFit/>
          </a:bodyPr>
          <a:lstStyle/>
          <a:p>
            <a:pPr algn="ctr"/>
            <a:r>
              <a:rPr kumimoji="1" lang="zh-CN" altLang="en-US" dirty="0">
                <a:latin typeface="Kaiti SC" panose="02010600040101010101" pitchFamily="2" charset="-122"/>
                <a:ea typeface="Kaiti SC" panose="02010600040101010101" pitchFamily="2" charset="-122"/>
              </a:rPr>
              <a:t>张喆  闫雪原</a:t>
            </a:r>
          </a:p>
        </p:txBody>
      </p:sp>
    </p:spTree>
    <p:extLst>
      <p:ext uri="{BB962C8B-B14F-4D97-AF65-F5344CB8AC3E}">
        <p14:creationId xmlns:p14="http://schemas.microsoft.com/office/powerpoint/2010/main" val="129050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85161" y="221895"/>
            <a:ext cx="3624978"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Process Model --- Scrum</a:t>
            </a:r>
            <a:endParaRPr kumimoji="1" lang="zh-CN" altLang="en-US" sz="2800" dirty="0">
              <a:latin typeface="PMingLiU" panose="02020500000000000000" pitchFamily="18" charset="-120"/>
              <a:ea typeface="PMingLiU" panose="02020500000000000000" pitchFamily="18" charset="-120"/>
            </a:endParaRPr>
          </a:p>
        </p:txBody>
      </p:sp>
      <p:pic>
        <p:nvPicPr>
          <p:cNvPr id="34" name="图片 33">
            <a:extLst>
              <a:ext uri="{FF2B5EF4-FFF2-40B4-BE49-F238E27FC236}">
                <a16:creationId xmlns:a16="http://schemas.microsoft.com/office/drawing/2014/main" id="{D3DF187F-260C-A04A-B571-9AF14AB69885}"/>
              </a:ext>
            </a:extLst>
          </p:cNvPr>
          <p:cNvPicPr>
            <a:picLocks noChangeAspect="1"/>
          </p:cNvPicPr>
          <p:nvPr/>
        </p:nvPicPr>
        <p:blipFill rotWithShape="1">
          <a:blip r:embed="rId2"/>
          <a:srcRect r="5794"/>
          <a:stretch/>
        </p:blipFill>
        <p:spPr>
          <a:xfrm>
            <a:off x="-28526856" y="2538431"/>
            <a:ext cx="5400000" cy="3582558"/>
          </a:xfrm>
          <a:prstGeom prst="rect">
            <a:avLst/>
          </a:prstGeom>
        </p:spPr>
      </p:pic>
      <p:pic>
        <p:nvPicPr>
          <p:cNvPr id="8" name="图片 7">
            <a:extLst>
              <a:ext uri="{FF2B5EF4-FFF2-40B4-BE49-F238E27FC236}">
                <a16:creationId xmlns:a16="http://schemas.microsoft.com/office/drawing/2014/main" id="{3CB68608-886B-A644-85EA-8FEE715D7F41}"/>
              </a:ext>
            </a:extLst>
          </p:cNvPr>
          <p:cNvPicPr>
            <a:picLocks noChangeAspect="1"/>
          </p:cNvPicPr>
          <p:nvPr/>
        </p:nvPicPr>
        <p:blipFill>
          <a:blip r:embed="rId3">
            <a:alphaModFix/>
          </a:blip>
          <a:stretch>
            <a:fillRect/>
          </a:stretch>
        </p:blipFill>
        <p:spPr>
          <a:xfrm>
            <a:off x="-23095638" y="2510072"/>
            <a:ext cx="6011640" cy="3582557"/>
          </a:xfrm>
          <a:prstGeom prst="rect">
            <a:avLst/>
          </a:prstGeom>
        </p:spPr>
      </p:pic>
      <p:pic>
        <p:nvPicPr>
          <p:cNvPr id="26" name="图片 25">
            <a:extLst>
              <a:ext uri="{FF2B5EF4-FFF2-40B4-BE49-F238E27FC236}">
                <a16:creationId xmlns:a16="http://schemas.microsoft.com/office/drawing/2014/main" id="{712EA8B0-0203-3F4A-A1F5-E4401C05C981}"/>
              </a:ext>
            </a:extLst>
          </p:cNvPr>
          <p:cNvPicPr>
            <a:picLocks noChangeAspect="1"/>
          </p:cNvPicPr>
          <p:nvPr/>
        </p:nvPicPr>
        <p:blipFill rotWithShape="1">
          <a:blip r:embed="rId4">
            <a:alphaModFix/>
          </a:blip>
          <a:srcRect r="41179"/>
          <a:stretch/>
        </p:blipFill>
        <p:spPr>
          <a:xfrm>
            <a:off x="-17677315" y="2530328"/>
            <a:ext cx="6024535" cy="3542044"/>
          </a:xfrm>
          <a:prstGeom prst="rect">
            <a:avLst/>
          </a:prstGeom>
        </p:spPr>
      </p:pic>
      <p:pic>
        <p:nvPicPr>
          <p:cNvPr id="11" name="图片 10">
            <a:extLst>
              <a:ext uri="{FF2B5EF4-FFF2-40B4-BE49-F238E27FC236}">
                <a16:creationId xmlns:a16="http://schemas.microsoft.com/office/drawing/2014/main" id="{B17433F8-07EE-A04E-B75E-C577637A3EA6}"/>
              </a:ext>
            </a:extLst>
          </p:cNvPr>
          <p:cNvPicPr>
            <a:picLocks noChangeAspect="1"/>
          </p:cNvPicPr>
          <p:nvPr/>
        </p:nvPicPr>
        <p:blipFill rotWithShape="1">
          <a:blip r:embed="rId5">
            <a:alphaModFix/>
          </a:blip>
          <a:srcRect r="36661"/>
          <a:stretch/>
        </p:blipFill>
        <p:spPr>
          <a:xfrm>
            <a:off x="-11687708" y="2530328"/>
            <a:ext cx="5980672" cy="3599881"/>
          </a:xfrm>
          <a:prstGeom prst="rect">
            <a:avLst/>
          </a:prstGeom>
        </p:spPr>
      </p:pic>
      <p:pic>
        <p:nvPicPr>
          <p:cNvPr id="30" name="图片 29">
            <a:extLst>
              <a:ext uri="{FF2B5EF4-FFF2-40B4-BE49-F238E27FC236}">
                <a16:creationId xmlns:a16="http://schemas.microsoft.com/office/drawing/2014/main" id="{E228AC11-FA64-434E-BD0F-F6CDD6CDF624}"/>
              </a:ext>
            </a:extLst>
          </p:cNvPr>
          <p:cNvPicPr>
            <a:picLocks noChangeAspect="1"/>
          </p:cNvPicPr>
          <p:nvPr/>
        </p:nvPicPr>
        <p:blipFill rotWithShape="1">
          <a:blip r:embed="rId6">
            <a:alphaModFix/>
          </a:blip>
          <a:srcRect t="-1" r="36860" b="3061"/>
          <a:stretch/>
        </p:blipFill>
        <p:spPr>
          <a:xfrm>
            <a:off x="-5707036" y="2530328"/>
            <a:ext cx="5989607" cy="3582557"/>
          </a:xfrm>
          <a:prstGeom prst="rect">
            <a:avLst/>
          </a:prstGeom>
        </p:spPr>
      </p:pic>
      <p:pic>
        <p:nvPicPr>
          <p:cNvPr id="32" name="图片 31">
            <a:extLst>
              <a:ext uri="{FF2B5EF4-FFF2-40B4-BE49-F238E27FC236}">
                <a16:creationId xmlns:a16="http://schemas.microsoft.com/office/drawing/2014/main" id="{E338D7A5-89FC-3540-AE4C-590A74796849}"/>
              </a:ext>
            </a:extLst>
          </p:cNvPr>
          <p:cNvPicPr>
            <a:picLocks noChangeAspect="1"/>
          </p:cNvPicPr>
          <p:nvPr/>
        </p:nvPicPr>
        <p:blipFill rotWithShape="1">
          <a:blip r:embed="rId7">
            <a:alphaModFix/>
          </a:blip>
          <a:srcRect r="41101" b="5348"/>
          <a:stretch/>
        </p:blipFill>
        <p:spPr>
          <a:xfrm>
            <a:off x="285161" y="2530328"/>
            <a:ext cx="5978082" cy="3582557"/>
          </a:xfrm>
          <a:prstGeom prst="rect">
            <a:avLst/>
          </a:prstGeom>
        </p:spPr>
      </p:pic>
      <p:pic>
        <p:nvPicPr>
          <p:cNvPr id="28" name="图片 27">
            <a:extLst>
              <a:ext uri="{FF2B5EF4-FFF2-40B4-BE49-F238E27FC236}">
                <a16:creationId xmlns:a16="http://schemas.microsoft.com/office/drawing/2014/main" id="{7F938D52-B054-F748-8E1E-43F9A37067AE}"/>
              </a:ext>
            </a:extLst>
          </p:cNvPr>
          <p:cNvPicPr>
            <a:picLocks noChangeAspect="1"/>
          </p:cNvPicPr>
          <p:nvPr/>
        </p:nvPicPr>
        <p:blipFill rotWithShape="1">
          <a:blip r:embed="rId8">
            <a:alphaModFix/>
          </a:blip>
          <a:srcRect r="41340"/>
          <a:stretch/>
        </p:blipFill>
        <p:spPr>
          <a:xfrm>
            <a:off x="6263243" y="2551413"/>
            <a:ext cx="5984631" cy="3570788"/>
          </a:xfrm>
          <a:prstGeom prst="rect">
            <a:avLst/>
          </a:prstGeom>
        </p:spPr>
      </p:pic>
      <p:pic>
        <p:nvPicPr>
          <p:cNvPr id="24" name="图片 23">
            <a:extLst>
              <a:ext uri="{FF2B5EF4-FFF2-40B4-BE49-F238E27FC236}">
                <a16:creationId xmlns:a16="http://schemas.microsoft.com/office/drawing/2014/main" id="{34ECE761-3C31-E24E-B375-79AD5CAB2455}"/>
              </a:ext>
            </a:extLst>
          </p:cNvPr>
          <p:cNvPicPr>
            <a:picLocks noChangeAspect="1"/>
          </p:cNvPicPr>
          <p:nvPr/>
        </p:nvPicPr>
        <p:blipFill rotWithShape="1">
          <a:blip r:embed="rId9"/>
          <a:srcRect l="1" r="41531" b="1881"/>
          <a:stretch/>
        </p:blipFill>
        <p:spPr>
          <a:xfrm>
            <a:off x="12247874" y="2589441"/>
            <a:ext cx="5978083" cy="3532154"/>
          </a:xfrm>
          <a:prstGeom prst="rect">
            <a:avLst/>
          </a:prstGeom>
        </p:spPr>
      </p:pic>
      <p:pic>
        <p:nvPicPr>
          <p:cNvPr id="22" name="图片 21">
            <a:extLst>
              <a:ext uri="{FF2B5EF4-FFF2-40B4-BE49-F238E27FC236}">
                <a16:creationId xmlns:a16="http://schemas.microsoft.com/office/drawing/2014/main" id="{62F32CF8-FEF5-AA4C-8AC7-17A9A971F840}"/>
              </a:ext>
            </a:extLst>
          </p:cNvPr>
          <p:cNvPicPr>
            <a:picLocks noChangeAspect="1"/>
          </p:cNvPicPr>
          <p:nvPr/>
        </p:nvPicPr>
        <p:blipFill rotWithShape="1">
          <a:blip r:embed="rId10"/>
          <a:srcRect r="36272"/>
          <a:stretch/>
        </p:blipFill>
        <p:spPr>
          <a:xfrm>
            <a:off x="18225956" y="2588835"/>
            <a:ext cx="5904221" cy="3532154"/>
          </a:xfrm>
          <a:prstGeom prst="rect">
            <a:avLst/>
          </a:prstGeom>
        </p:spPr>
      </p:pic>
      <p:sp>
        <p:nvSpPr>
          <p:cNvPr id="13" name="文本框 12">
            <a:extLst>
              <a:ext uri="{FF2B5EF4-FFF2-40B4-BE49-F238E27FC236}">
                <a16:creationId xmlns:a16="http://schemas.microsoft.com/office/drawing/2014/main" id="{C556BB1B-D263-3148-BCEA-BBE887763CCA}"/>
              </a:ext>
            </a:extLst>
          </p:cNvPr>
          <p:cNvSpPr txBox="1"/>
          <p:nvPr/>
        </p:nvSpPr>
        <p:spPr>
          <a:xfrm>
            <a:off x="744742" y="745115"/>
            <a:ext cx="2200288" cy="523220"/>
          </a:xfrm>
          <a:prstGeom prst="rect">
            <a:avLst/>
          </a:prstGeom>
          <a:noFill/>
        </p:spPr>
        <p:txBody>
          <a:bodyPr wrap="square" rtlCol="0">
            <a:spAutoFit/>
          </a:bodyPr>
          <a:lstStyle/>
          <a:p>
            <a:r>
              <a:rPr kumimoji="1" lang="en-US" altLang="zh-CN" sz="2800" dirty="0">
                <a:solidFill>
                  <a:schemeClr val="bg1">
                    <a:lumMod val="50000"/>
                    <a:lumOff val="50000"/>
                  </a:schemeClr>
                </a:solidFill>
              </a:rPr>
              <a:t>Backlog</a:t>
            </a:r>
            <a:endParaRPr kumimoji="1" lang="zh-CN" altLang="en-US" sz="2800" dirty="0">
              <a:solidFill>
                <a:schemeClr val="bg1">
                  <a:lumMod val="50000"/>
                  <a:lumOff val="50000"/>
                </a:schemeClr>
              </a:solidFill>
            </a:endParaRPr>
          </a:p>
        </p:txBody>
      </p:sp>
    </p:spTree>
    <p:extLst>
      <p:ext uri="{BB962C8B-B14F-4D97-AF65-F5344CB8AC3E}">
        <p14:creationId xmlns:p14="http://schemas.microsoft.com/office/powerpoint/2010/main" val="3771558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85161" y="221895"/>
            <a:ext cx="3624978"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Process Model --- Scrum</a:t>
            </a:r>
            <a:endParaRPr kumimoji="1" lang="zh-CN" altLang="en-US" sz="2800" dirty="0">
              <a:latin typeface="PMingLiU" panose="02020500000000000000" pitchFamily="18" charset="-120"/>
              <a:ea typeface="PMingLiU" panose="02020500000000000000" pitchFamily="18" charset="-120"/>
            </a:endParaRPr>
          </a:p>
        </p:txBody>
      </p:sp>
      <p:pic>
        <p:nvPicPr>
          <p:cNvPr id="34" name="图片 33">
            <a:extLst>
              <a:ext uri="{FF2B5EF4-FFF2-40B4-BE49-F238E27FC236}">
                <a16:creationId xmlns:a16="http://schemas.microsoft.com/office/drawing/2014/main" id="{D3DF187F-260C-A04A-B571-9AF14AB69885}"/>
              </a:ext>
            </a:extLst>
          </p:cNvPr>
          <p:cNvPicPr>
            <a:picLocks noChangeAspect="1"/>
          </p:cNvPicPr>
          <p:nvPr/>
        </p:nvPicPr>
        <p:blipFill rotWithShape="1">
          <a:blip r:embed="rId2"/>
          <a:srcRect r="5794"/>
          <a:stretch/>
        </p:blipFill>
        <p:spPr>
          <a:xfrm>
            <a:off x="-40734350" y="2521107"/>
            <a:ext cx="5400000" cy="3582558"/>
          </a:xfrm>
          <a:prstGeom prst="rect">
            <a:avLst/>
          </a:prstGeom>
        </p:spPr>
      </p:pic>
      <p:pic>
        <p:nvPicPr>
          <p:cNvPr id="8" name="图片 7">
            <a:extLst>
              <a:ext uri="{FF2B5EF4-FFF2-40B4-BE49-F238E27FC236}">
                <a16:creationId xmlns:a16="http://schemas.microsoft.com/office/drawing/2014/main" id="{3CB68608-886B-A644-85EA-8FEE715D7F41}"/>
              </a:ext>
            </a:extLst>
          </p:cNvPr>
          <p:cNvPicPr>
            <a:picLocks noChangeAspect="1"/>
          </p:cNvPicPr>
          <p:nvPr/>
        </p:nvPicPr>
        <p:blipFill>
          <a:blip r:embed="rId3">
            <a:alphaModFix/>
          </a:blip>
          <a:stretch>
            <a:fillRect/>
          </a:stretch>
        </p:blipFill>
        <p:spPr>
          <a:xfrm>
            <a:off x="-35343512" y="2492748"/>
            <a:ext cx="6011640" cy="3582557"/>
          </a:xfrm>
          <a:prstGeom prst="rect">
            <a:avLst/>
          </a:prstGeom>
        </p:spPr>
      </p:pic>
      <p:pic>
        <p:nvPicPr>
          <p:cNvPr id="26" name="图片 25">
            <a:extLst>
              <a:ext uri="{FF2B5EF4-FFF2-40B4-BE49-F238E27FC236}">
                <a16:creationId xmlns:a16="http://schemas.microsoft.com/office/drawing/2014/main" id="{712EA8B0-0203-3F4A-A1F5-E4401C05C981}"/>
              </a:ext>
            </a:extLst>
          </p:cNvPr>
          <p:cNvPicPr>
            <a:picLocks noChangeAspect="1"/>
          </p:cNvPicPr>
          <p:nvPr/>
        </p:nvPicPr>
        <p:blipFill rotWithShape="1">
          <a:blip r:embed="rId4">
            <a:alphaModFix/>
          </a:blip>
          <a:srcRect r="41179"/>
          <a:stretch/>
        </p:blipFill>
        <p:spPr>
          <a:xfrm>
            <a:off x="-29925189" y="2513004"/>
            <a:ext cx="6024535" cy="3542044"/>
          </a:xfrm>
          <a:prstGeom prst="rect">
            <a:avLst/>
          </a:prstGeom>
        </p:spPr>
      </p:pic>
      <p:pic>
        <p:nvPicPr>
          <p:cNvPr id="11" name="图片 10">
            <a:extLst>
              <a:ext uri="{FF2B5EF4-FFF2-40B4-BE49-F238E27FC236}">
                <a16:creationId xmlns:a16="http://schemas.microsoft.com/office/drawing/2014/main" id="{B17433F8-07EE-A04E-B75E-C577637A3EA6}"/>
              </a:ext>
            </a:extLst>
          </p:cNvPr>
          <p:cNvPicPr>
            <a:picLocks noChangeAspect="1"/>
          </p:cNvPicPr>
          <p:nvPr/>
        </p:nvPicPr>
        <p:blipFill rotWithShape="1">
          <a:blip r:embed="rId5">
            <a:alphaModFix/>
          </a:blip>
          <a:srcRect r="36661"/>
          <a:stretch/>
        </p:blipFill>
        <p:spPr>
          <a:xfrm>
            <a:off x="-23935582" y="2513004"/>
            <a:ext cx="5980672" cy="3599881"/>
          </a:xfrm>
          <a:prstGeom prst="rect">
            <a:avLst/>
          </a:prstGeom>
        </p:spPr>
      </p:pic>
      <p:pic>
        <p:nvPicPr>
          <p:cNvPr id="30" name="图片 29">
            <a:extLst>
              <a:ext uri="{FF2B5EF4-FFF2-40B4-BE49-F238E27FC236}">
                <a16:creationId xmlns:a16="http://schemas.microsoft.com/office/drawing/2014/main" id="{E228AC11-FA64-434E-BD0F-F6CDD6CDF624}"/>
              </a:ext>
            </a:extLst>
          </p:cNvPr>
          <p:cNvPicPr>
            <a:picLocks noChangeAspect="1"/>
          </p:cNvPicPr>
          <p:nvPr/>
        </p:nvPicPr>
        <p:blipFill rotWithShape="1">
          <a:blip r:embed="rId6">
            <a:alphaModFix/>
          </a:blip>
          <a:srcRect t="-1" r="36860" b="3061"/>
          <a:stretch/>
        </p:blipFill>
        <p:spPr>
          <a:xfrm>
            <a:off x="-17954910" y="2513004"/>
            <a:ext cx="5989607" cy="3582557"/>
          </a:xfrm>
          <a:prstGeom prst="rect">
            <a:avLst/>
          </a:prstGeom>
        </p:spPr>
      </p:pic>
      <p:pic>
        <p:nvPicPr>
          <p:cNvPr id="32" name="图片 31">
            <a:extLst>
              <a:ext uri="{FF2B5EF4-FFF2-40B4-BE49-F238E27FC236}">
                <a16:creationId xmlns:a16="http://schemas.microsoft.com/office/drawing/2014/main" id="{E338D7A5-89FC-3540-AE4C-590A74796849}"/>
              </a:ext>
            </a:extLst>
          </p:cNvPr>
          <p:cNvPicPr>
            <a:picLocks noChangeAspect="1"/>
          </p:cNvPicPr>
          <p:nvPr/>
        </p:nvPicPr>
        <p:blipFill rotWithShape="1">
          <a:blip r:embed="rId7">
            <a:alphaModFix/>
          </a:blip>
          <a:srcRect r="41101" b="5348"/>
          <a:stretch/>
        </p:blipFill>
        <p:spPr>
          <a:xfrm>
            <a:off x="-11962713" y="2513004"/>
            <a:ext cx="5978082" cy="3582557"/>
          </a:xfrm>
          <a:prstGeom prst="rect">
            <a:avLst/>
          </a:prstGeom>
        </p:spPr>
      </p:pic>
      <p:pic>
        <p:nvPicPr>
          <p:cNvPr id="28" name="图片 27">
            <a:extLst>
              <a:ext uri="{FF2B5EF4-FFF2-40B4-BE49-F238E27FC236}">
                <a16:creationId xmlns:a16="http://schemas.microsoft.com/office/drawing/2014/main" id="{7F938D52-B054-F748-8E1E-43F9A37067AE}"/>
              </a:ext>
            </a:extLst>
          </p:cNvPr>
          <p:cNvPicPr>
            <a:picLocks noChangeAspect="1"/>
          </p:cNvPicPr>
          <p:nvPr/>
        </p:nvPicPr>
        <p:blipFill rotWithShape="1">
          <a:blip r:embed="rId8">
            <a:alphaModFix/>
          </a:blip>
          <a:srcRect r="41340"/>
          <a:stretch/>
        </p:blipFill>
        <p:spPr>
          <a:xfrm>
            <a:off x="-5984631" y="2534089"/>
            <a:ext cx="5984631" cy="3570788"/>
          </a:xfrm>
          <a:prstGeom prst="rect">
            <a:avLst/>
          </a:prstGeom>
        </p:spPr>
      </p:pic>
      <p:pic>
        <p:nvPicPr>
          <p:cNvPr id="24" name="图片 23">
            <a:extLst>
              <a:ext uri="{FF2B5EF4-FFF2-40B4-BE49-F238E27FC236}">
                <a16:creationId xmlns:a16="http://schemas.microsoft.com/office/drawing/2014/main" id="{34ECE761-3C31-E24E-B375-79AD5CAB2455}"/>
              </a:ext>
            </a:extLst>
          </p:cNvPr>
          <p:cNvPicPr>
            <a:picLocks noChangeAspect="1"/>
          </p:cNvPicPr>
          <p:nvPr/>
        </p:nvPicPr>
        <p:blipFill rotWithShape="1">
          <a:blip r:embed="rId9"/>
          <a:srcRect l="1" r="41531" b="1881"/>
          <a:stretch/>
        </p:blipFill>
        <p:spPr>
          <a:xfrm>
            <a:off x="0" y="2572117"/>
            <a:ext cx="5978083" cy="3532154"/>
          </a:xfrm>
          <a:prstGeom prst="rect">
            <a:avLst/>
          </a:prstGeom>
        </p:spPr>
      </p:pic>
      <p:pic>
        <p:nvPicPr>
          <p:cNvPr id="22" name="图片 21">
            <a:extLst>
              <a:ext uri="{FF2B5EF4-FFF2-40B4-BE49-F238E27FC236}">
                <a16:creationId xmlns:a16="http://schemas.microsoft.com/office/drawing/2014/main" id="{62F32CF8-FEF5-AA4C-8AC7-17A9A971F840}"/>
              </a:ext>
            </a:extLst>
          </p:cNvPr>
          <p:cNvPicPr>
            <a:picLocks noChangeAspect="1"/>
          </p:cNvPicPr>
          <p:nvPr/>
        </p:nvPicPr>
        <p:blipFill rotWithShape="1">
          <a:blip r:embed="rId10"/>
          <a:srcRect r="36272"/>
          <a:stretch/>
        </p:blipFill>
        <p:spPr>
          <a:xfrm>
            <a:off x="5978082" y="2571511"/>
            <a:ext cx="5904221" cy="3532154"/>
          </a:xfrm>
          <a:prstGeom prst="rect">
            <a:avLst/>
          </a:prstGeom>
        </p:spPr>
      </p:pic>
      <p:sp>
        <p:nvSpPr>
          <p:cNvPr id="13" name="文本框 12">
            <a:extLst>
              <a:ext uri="{FF2B5EF4-FFF2-40B4-BE49-F238E27FC236}">
                <a16:creationId xmlns:a16="http://schemas.microsoft.com/office/drawing/2014/main" id="{E426155E-01ED-E648-90BA-38FC871D7CF7}"/>
              </a:ext>
            </a:extLst>
          </p:cNvPr>
          <p:cNvSpPr txBox="1"/>
          <p:nvPr/>
        </p:nvSpPr>
        <p:spPr>
          <a:xfrm>
            <a:off x="744742" y="745115"/>
            <a:ext cx="2200288" cy="523220"/>
          </a:xfrm>
          <a:prstGeom prst="rect">
            <a:avLst/>
          </a:prstGeom>
          <a:noFill/>
        </p:spPr>
        <p:txBody>
          <a:bodyPr wrap="square" rtlCol="0">
            <a:spAutoFit/>
          </a:bodyPr>
          <a:lstStyle/>
          <a:p>
            <a:r>
              <a:rPr kumimoji="1" lang="en-US" altLang="zh-CN" sz="2800" dirty="0">
                <a:solidFill>
                  <a:schemeClr val="bg1">
                    <a:lumMod val="50000"/>
                    <a:lumOff val="50000"/>
                  </a:schemeClr>
                </a:solidFill>
              </a:rPr>
              <a:t>Backlog</a:t>
            </a:r>
            <a:endParaRPr kumimoji="1" lang="zh-CN" altLang="en-US" sz="2800" dirty="0">
              <a:solidFill>
                <a:schemeClr val="bg1">
                  <a:lumMod val="50000"/>
                  <a:lumOff val="50000"/>
                </a:schemeClr>
              </a:solidFill>
            </a:endParaRPr>
          </a:p>
        </p:txBody>
      </p:sp>
    </p:spTree>
    <p:extLst>
      <p:ext uri="{BB962C8B-B14F-4D97-AF65-F5344CB8AC3E}">
        <p14:creationId xmlns:p14="http://schemas.microsoft.com/office/powerpoint/2010/main" val="2697114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744742" y="745115"/>
            <a:ext cx="2200288" cy="523220"/>
          </a:xfrm>
          <a:prstGeom prst="rect">
            <a:avLst/>
          </a:prstGeom>
          <a:noFill/>
        </p:spPr>
        <p:txBody>
          <a:bodyPr wrap="square" rtlCol="0">
            <a:spAutoFit/>
          </a:bodyPr>
          <a:lstStyle/>
          <a:p>
            <a:r>
              <a:rPr kumimoji="1" lang="en-US" altLang="zh-CN" sz="2800" dirty="0">
                <a:solidFill>
                  <a:schemeClr val="bg1">
                    <a:lumMod val="50000"/>
                    <a:lumOff val="50000"/>
                  </a:schemeClr>
                </a:solidFill>
              </a:rPr>
              <a:t>Work</a:t>
            </a:r>
            <a:r>
              <a:rPr kumimoji="1" lang="zh-CN" altLang="en-US" sz="2800" dirty="0">
                <a:solidFill>
                  <a:schemeClr val="bg1">
                    <a:lumMod val="50000"/>
                    <a:lumOff val="50000"/>
                  </a:schemeClr>
                </a:solidFill>
              </a:rPr>
              <a:t> </a:t>
            </a:r>
            <a:r>
              <a:rPr kumimoji="1" lang="en-US" altLang="zh-CN" sz="2800" dirty="0">
                <a:solidFill>
                  <a:schemeClr val="bg1">
                    <a:lumMod val="50000"/>
                    <a:lumOff val="50000"/>
                  </a:schemeClr>
                </a:solidFill>
              </a:rPr>
              <a:t>Product</a:t>
            </a:r>
            <a:endParaRPr kumimoji="1" lang="zh-CN" altLang="en-US" sz="2800" dirty="0">
              <a:solidFill>
                <a:schemeClr val="bg1">
                  <a:lumMod val="50000"/>
                  <a:lumOff val="50000"/>
                </a:schemeClr>
              </a:solidFill>
            </a:endParaRPr>
          </a:p>
        </p:txBody>
      </p:sp>
      <p:sp>
        <p:nvSpPr>
          <p:cNvPr id="6" name="文本框 5">
            <a:extLst>
              <a:ext uri="{FF2B5EF4-FFF2-40B4-BE49-F238E27FC236}">
                <a16:creationId xmlns:a16="http://schemas.microsoft.com/office/drawing/2014/main" id="{76DFCA14-544C-9247-9B58-15A667E27FDB}"/>
              </a:ext>
            </a:extLst>
          </p:cNvPr>
          <p:cNvSpPr txBox="1"/>
          <p:nvPr/>
        </p:nvSpPr>
        <p:spPr>
          <a:xfrm>
            <a:off x="285161" y="221895"/>
            <a:ext cx="3624978"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Process Model --- Scrum</a:t>
            </a:r>
            <a:endParaRPr kumimoji="1" lang="zh-CN" altLang="en-US" sz="2800" dirty="0">
              <a:latin typeface="PMingLiU" panose="02020500000000000000" pitchFamily="18" charset="-120"/>
              <a:ea typeface="PMingLiU" panose="02020500000000000000" pitchFamily="18" charset="-120"/>
            </a:endParaRPr>
          </a:p>
        </p:txBody>
      </p:sp>
      <p:sp>
        <p:nvSpPr>
          <p:cNvPr id="4" name="矩形 3">
            <a:extLst>
              <a:ext uri="{FF2B5EF4-FFF2-40B4-BE49-F238E27FC236}">
                <a16:creationId xmlns:a16="http://schemas.microsoft.com/office/drawing/2014/main" id="{2324D3EE-B39A-6547-B42B-6FD99A82EC06}"/>
              </a:ext>
            </a:extLst>
          </p:cNvPr>
          <p:cNvSpPr/>
          <p:nvPr/>
        </p:nvSpPr>
        <p:spPr>
          <a:xfrm>
            <a:off x="1588354" y="3136612"/>
            <a:ext cx="3060453" cy="584775"/>
          </a:xfrm>
          <a:prstGeom prst="rect">
            <a:avLst/>
          </a:prstGeom>
        </p:spPr>
        <p:txBody>
          <a:bodyPr wrap="none">
            <a:spAutoFit/>
          </a:bodyPr>
          <a:lstStyle/>
          <a:p>
            <a:r>
              <a:rPr kumimoji="1" lang="en-US" altLang="zh-CN" sz="3200" dirty="0"/>
              <a:t>Burn</a:t>
            </a:r>
            <a:r>
              <a:rPr kumimoji="1" lang="zh-CN" altLang="en-US" sz="3200" dirty="0"/>
              <a:t> </a:t>
            </a:r>
            <a:r>
              <a:rPr kumimoji="1" lang="en-US" altLang="zh-CN" sz="3200" dirty="0"/>
              <a:t>Down Chart</a:t>
            </a:r>
            <a:endParaRPr lang="zh-CN" altLang="en-US" sz="3200" dirty="0"/>
          </a:p>
        </p:txBody>
      </p:sp>
      <p:pic>
        <p:nvPicPr>
          <p:cNvPr id="2" name="图片 1">
            <a:extLst>
              <a:ext uri="{FF2B5EF4-FFF2-40B4-BE49-F238E27FC236}">
                <a16:creationId xmlns:a16="http://schemas.microsoft.com/office/drawing/2014/main" id="{FE5F84C2-D364-CC43-943B-1D30B5ABEED4}"/>
              </a:ext>
            </a:extLst>
          </p:cNvPr>
          <p:cNvPicPr>
            <a:picLocks noChangeAspect="1"/>
          </p:cNvPicPr>
          <p:nvPr/>
        </p:nvPicPr>
        <p:blipFill>
          <a:blip r:embed="rId2"/>
          <a:stretch>
            <a:fillRect/>
          </a:stretch>
        </p:blipFill>
        <p:spPr>
          <a:xfrm>
            <a:off x="5293945" y="386827"/>
            <a:ext cx="5491285" cy="6084344"/>
          </a:xfrm>
          <a:prstGeom prst="rect">
            <a:avLst/>
          </a:prstGeom>
        </p:spPr>
      </p:pic>
    </p:spTree>
    <p:extLst>
      <p:ext uri="{BB962C8B-B14F-4D97-AF65-F5344CB8AC3E}">
        <p14:creationId xmlns:p14="http://schemas.microsoft.com/office/powerpoint/2010/main" val="2917508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1164872" y="745115"/>
            <a:ext cx="1466464" cy="523220"/>
          </a:xfrm>
          <a:prstGeom prst="rect">
            <a:avLst/>
          </a:prstGeom>
          <a:noFill/>
        </p:spPr>
        <p:txBody>
          <a:bodyPr wrap="square" rtlCol="0">
            <a:spAutoFit/>
          </a:bodyPr>
          <a:lstStyle/>
          <a:p>
            <a:r>
              <a:rPr kumimoji="1" lang="en-US" altLang="zh-CN" sz="2800" dirty="0">
                <a:solidFill>
                  <a:schemeClr val="bg1">
                    <a:lumMod val="50000"/>
                    <a:lumOff val="50000"/>
                  </a:schemeClr>
                </a:solidFill>
              </a:rPr>
              <a:t>Meeting</a:t>
            </a:r>
            <a:endParaRPr kumimoji="1" lang="zh-CN" altLang="en-US" sz="2800" dirty="0">
              <a:solidFill>
                <a:schemeClr val="bg1">
                  <a:lumMod val="50000"/>
                  <a:lumOff val="50000"/>
                </a:schemeClr>
              </a:solidFill>
            </a:endParaRPr>
          </a:p>
        </p:txBody>
      </p:sp>
      <p:sp>
        <p:nvSpPr>
          <p:cNvPr id="6" name="文本框 5">
            <a:extLst>
              <a:ext uri="{FF2B5EF4-FFF2-40B4-BE49-F238E27FC236}">
                <a16:creationId xmlns:a16="http://schemas.microsoft.com/office/drawing/2014/main" id="{76DFCA14-544C-9247-9B58-15A667E27FDB}"/>
              </a:ext>
            </a:extLst>
          </p:cNvPr>
          <p:cNvSpPr txBox="1"/>
          <p:nvPr/>
        </p:nvSpPr>
        <p:spPr>
          <a:xfrm>
            <a:off x="285161" y="221895"/>
            <a:ext cx="3624978"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Process Model --- Scrum</a:t>
            </a:r>
            <a:endParaRPr kumimoji="1" lang="zh-CN" altLang="en-US" sz="2800" dirty="0">
              <a:latin typeface="PMingLiU" panose="02020500000000000000" pitchFamily="18" charset="-120"/>
              <a:ea typeface="PMingLiU" panose="02020500000000000000" pitchFamily="18" charset="-120"/>
            </a:endParaRPr>
          </a:p>
        </p:txBody>
      </p:sp>
      <p:sp>
        <p:nvSpPr>
          <p:cNvPr id="2" name="文本框 1">
            <a:extLst>
              <a:ext uri="{FF2B5EF4-FFF2-40B4-BE49-F238E27FC236}">
                <a16:creationId xmlns:a16="http://schemas.microsoft.com/office/drawing/2014/main" id="{394EA44F-9A9B-CF4B-8BE8-D99F6295E32D}"/>
              </a:ext>
            </a:extLst>
          </p:cNvPr>
          <p:cNvSpPr txBox="1"/>
          <p:nvPr/>
        </p:nvSpPr>
        <p:spPr>
          <a:xfrm>
            <a:off x="2099455" y="5597050"/>
            <a:ext cx="3996546" cy="584775"/>
          </a:xfrm>
          <a:prstGeom prst="rect">
            <a:avLst/>
          </a:prstGeom>
          <a:noFill/>
        </p:spPr>
        <p:txBody>
          <a:bodyPr wrap="square" rtlCol="0">
            <a:spAutoFit/>
          </a:bodyPr>
          <a:lstStyle/>
          <a:p>
            <a:r>
              <a:rPr kumimoji="1" lang="en-US" altLang="zh-CN" sz="3200" dirty="0"/>
              <a:t>Retrospective meeting</a:t>
            </a:r>
            <a:endParaRPr kumimoji="1" lang="zh-CN" altLang="en-US" sz="3200" dirty="0"/>
          </a:p>
        </p:txBody>
      </p:sp>
      <p:pic>
        <p:nvPicPr>
          <p:cNvPr id="8" name="图片 7">
            <a:extLst>
              <a:ext uri="{FF2B5EF4-FFF2-40B4-BE49-F238E27FC236}">
                <a16:creationId xmlns:a16="http://schemas.microsoft.com/office/drawing/2014/main" id="{F042E7E6-7ECE-864B-896C-53FF61D73030}"/>
              </a:ext>
            </a:extLst>
          </p:cNvPr>
          <p:cNvPicPr>
            <a:picLocks noChangeAspect="1"/>
          </p:cNvPicPr>
          <p:nvPr/>
        </p:nvPicPr>
        <p:blipFill>
          <a:blip r:embed="rId2"/>
          <a:stretch>
            <a:fillRect/>
          </a:stretch>
        </p:blipFill>
        <p:spPr>
          <a:xfrm>
            <a:off x="829454" y="2723075"/>
            <a:ext cx="1270000" cy="1270000"/>
          </a:xfrm>
          <a:prstGeom prst="rect">
            <a:avLst/>
          </a:prstGeom>
        </p:spPr>
      </p:pic>
      <p:pic>
        <p:nvPicPr>
          <p:cNvPr id="10" name="图片 9">
            <a:extLst>
              <a:ext uri="{FF2B5EF4-FFF2-40B4-BE49-F238E27FC236}">
                <a16:creationId xmlns:a16="http://schemas.microsoft.com/office/drawing/2014/main" id="{2E085235-550B-7547-9742-D6BA9D5DB510}"/>
              </a:ext>
            </a:extLst>
          </p:cNvPr>
          <p:cNvPicPr>
            <a:picLocks noChangeAspect="1"/>
          </p:cNvPicPr>
          <p:nvPr/>
        </p:nvPicPr>
        <p:blipFill>
          <a:blip r:embed="rId3"/>
          <a:stretch>
            <a:fillRect/>
          </a:stretch>
        </p:blipFill>
        <p:spPr>
          <a:xfrm>
            <a:off x="1014267" y="1618558"/>
            <a:ext cx="900374" cy="900374"/>
          </a:xfrm>
          <a:prstGeom prst="rect">
            <a:avLst/>
          </a:prstGeom>
        </p:spPr>
      </p:pic>
      <p:pic>
        <p:nvPicPr>
          <p:cNvPr id="12" name="图片 11">
            <a:extLst>
              <a:ext uri="{FF2B5EF4-FFF2-40B4-BE49-F238E27FC236}">
                <a16:creationId xmlns:a16="http://schemas.microsoft.com/office/drawing/2014/main" id="{35F6632D-9219-5541-A99E-D80B5320D858}"/>
              </a:ext>
            </a:extLst>
          </p:cNvPr>
          <p:cNvPicPr>
            <a:picLocks noChangeAspect="1"/>
          </p:cNvPicPr>
          <p:nvPr/>
        </p:nvPicPr>
        <p:blipFill>
          <a:blip r:embed="rId4"/>
          <a:stretch>
            <a:fillRect/>
          </a:stretch>
        </p:blipFill>
        <p:spPr>
          <a:xfrm>
            <a:off x="1014266" y="5489661"/>
            <a:ext cx="900375" cy="900375"/>
          </a:xfrm>
          <a:prstGeom prst="rect">
            <a:avLst/>
          </a:prstGeom>
        </p:spPr>
      </p:pic>
      <p:pic>
        <p:nvPicPr>
          <p:cNvPr id="14" name="图片 13">
            <a:extLst>
              <a:ext uri="{FF2B5EF4-FFF2-40B4-BE49-F238E27FC236}">
                <a16:creationId xmlns:a16="http://schemas.microsoft.com/office/drawing/2014/main" id="{34F8DC8F-5AE5-744F-9C4F-63ABCF8C9863}"/>
              </a:ext>
            </a:extLst>
          </p:cNvPr>
          <p:cNvPicPr>
            <a:picLocks noChangeAspect="1"/>
          </p:cNvPicPr>
          <p:nvPr/>
        </p:nvPicPr>
        <p:blipFill>
          <a:blip r:embed="rId5"/>
          <a:stretch>
            <a:fillRect/>
          </a:stretch>
        </p:blipFill>
        <p:spPr>
          <a:xfrm>
            <a:off x="1014267" y="4206812"/>
            <a:ext cx="778476" cy="778476"/>
          </a:xfrm>
          <a:prstGeom prst="rect">
            <a:avLst/>
          </a:prstGeom>
        </p:spPr>
      </p:pic>
      <p:sp>
        <p:nvSpPr>
          <p:cNvPr id="15" name="矩形 14">
            <a:extLst>
              <a:ext uri="{FF2B5EF4-FFF2-40B4-BE49-F238E27FC236}">
                <a16:creationId xmlns:a16="http://schemas.microsoft.com/office/drawing/2014/main" id="{08ADAA14-2D89-7F48-A64F-1AB2E1F108AC}"/>
              </a:ext>
            </a:extLst>
          </p:cNvPr>
          <p:cNvSpPr/>
          <p:nvPr/>
        </p:nvSpPr>
        <p:spPr>
          <a:xfrm>
            <a:off x="2230926" y="1837912"/>
            <a:ext cx="4256368" cy="584775"/>
          </a:xfrm>
          <a:prstGeom prst="rect">
            <a:avLst/>
          </a:prstGeom>
        </p:spPr>
        <p:txBody>
          <a:bodyPr wrap="square">
            <a:spAutoFit/>
          </a:bodyPr>
          <a:lstStyle/>
          <a:p>
            <a:r>
              <a:rPr kumimoji="1" lang="en-US" altLang="zh-CN" sz="3200" dirty="0"/>
              <a:t>Planning meeting</a:t>
            </a:r>
          </a:p>
        </p:txBody>
      </p:sp>
      <p:sp>
        <p:nvSpPr>
          <p:cNvPr id="16" name="矩形 15">
            <a:extLst>
              <a:ext uri="{FF2B5EF4-FFF2-40B4-BE49-F238E27FC236}">
                <a16:creationId xmlns:a16="http://schemas.microsoft.com/office/drawing/2014/main" id="{FC898232-3E16-B743-BCDC-9196BE71E41C}"/>
              </a:ext>
            </a:extLst>
          </p:cNvPr>
          <p:cNvSpPr/>
          <p:nvPr/>
        </p:nvSpPr>
        <p:spPr>
          <a:xfrm>
            <a:off x="2230926" y="3010274"/>
            <a:ext cx="3409874" cy="584775"/>
          </a:xfrm>
          <a:prstGeom prst="rect">
            <a:avLst/>
          </a:prstGeom>
        </p:spPr>
        <p:txBody>
          <a:bodyPr wrap="square">
            <a:spAutoFit/>
          </a:bodyPr>
          <a:lstStyle/>
          <a:p>
            <a:r>
              <a:rPr kumimoji="1" lang="en-US" altLang="zh-CN" sz="3200" dirty="0"/>
              <a:t>Daily meeting</a:t>
            </a:r>
          </a:p>
        </p:txBody>
      </p:sp>
      <p:sp>
        <p:nvSpPr>
          <p:cNvPr id="17" name="矩形 16">
            <a:extLst>
              <a:ext uri="{FF2B5EF4-FFF2-40B4-BE49-F238E27FC236}">
                <a16:creationId xmlns:a16="http://schemas.microsoft.com/office/drawing/2014/main" id="{B1EDE029-FE31-0D4D-A806-E1CA2184A5B3}"/>
              </a:ext>
            </a:extLst>
          </p:cNvPr>
          <p:cNvSpPr/>
          <p:nvPr/>
        </p:nvSpPr>
        <p:spPr>
          <a:xfrm>
            <a:off x="2230926" y="4303662"/>
            <a:ext cx="3914683" cy="584775"/>
          </a:xfrm>
          <a:prstGeom prst="rect">
            <a:avLst/>
          </a:prstGeom>
        </p:spPr>
        <p:txBody>
          <a:bodyPr wrap="square">
            <a:spAutoFit/>
          </a:bodyPr>
          <a:lstStyle/>
          <a:p>
            <a:r>
              <a:rPr kumimoji="1" lang="en-US" altLang="zh-CN" sz="3200" dirty="0"/>
              <a:t>Review meeting</a:t>
            </a:r>
          </a:p>
        </p:txBody>
      </p:sp>
      <p:sp>
        <p:nvSpPr>
          <p:cNvPr id="18" name="矩形 17">
            <a:extLst>
              <a:ext uri="{FF2B5EF4-FFF2-40B4-BE49-F238E27FC236}">
                <a16:creationId xmlns:a16="http://schemas.microsoft.com/office/drawing/2014/main" id="{FF553F40-5794-E340-8294-F8422674B426}"/>
              </a:ext>
            </a:extLst>
          </p:cNvPr>
          <p:cNvSpPr/>
          <p:nvPr/>
        </p:nvSpPr>
        <p:spPr>
          <a:xfrm>
            <a:off x="6269462" y="1807133"/>
            <a:ext cx="2814279" cy="646331"/>
          </a:xfrm>
          <a:prstGeom prst="rect">
            <a:avLst/>
          </a:prstGeom>
        </p:spPr>
        <p:txBody>
          <a:bodyPr wrap="square">
            <a:spAutoFit/>
          </a:bodyPr>
          <a:lstStyle/>
          <a:p>
            <a:r>
              <a:rPr lang="zh-CN" altLang="en-US" dirty="0"/>
              <a:t>Every Thursday at 19:00</a:t>
            </a:r>
            <a:endParaRPr lang="en-US" altLang="zh-CN" dirty="0"/>
          </a:p>
          <a:p>
            <a:r>
              <a:rPr lang="en-US" altLang="zh-CN" dirty="0"/>
              <a:t>Arrange next </a:t>
            </a:r>
            <a:r>
              <a:rPr lang="zh-CN" altLang="en-US" dirty="0"/>
              <a:t>week's task</a:t>
            </a:r>
          </a:p>
        </p:txBody>
      </p:sp>
      <p:sp>
        <p:nvSpPr>
          <p:cNvPr id="19" name="矩形 18">
            <a:extLst>
              <a:ext uri="{FF2B5EF4-FFF2-40B4-BE49-F238E27FC236}">
                <a16:creationId xmlns:a16="http://schemas.microsoft.com/office/drawing/2014/main" id="{D7EA9AD0-4F5B-324F-94BE-54871E920A7F}"/>
              </a:ext>
            </a:extLst>
          </p:cNvPr>
          <p:cNvSpPr/>
          <p:nvPr/>
        </p:nvSpPr>
        <p:spPr>
          <a:xfrm>
            <a:off x="6269462" y="3131300"/>
            <a:ext cx="5270097" cy="369332"/>
          </a:xfrm>
          <a:prstGeom prst="rect">
            <a:avLst/>
          </a:prstGeom>
        </p:spPr>
        <p:txBody>
          <a:bodyPr wrap="none">
            <a:spAutoFit/>
          </a:bodyPr>
          <a:lstStyle/>
          <a:p>
            <a:r>
              <a:rPr lang="zh-CN" altLang="en-US" dirty="0"/>
              <a:t>Discuss how to get the job done in the team every day</a:t>
            </a:r>
          </a:p>
        </p:txBody>
      </p:sp>
      <p:sp>
        <p:nvSpPr>
          <p:cNvPr id="20" name="矩形 19">
            <a:extLst>
              <a:ext uri="{FF2B5EF4-FFF2-40B4-BE49-F238E27FC236}">
                <a16:creationId xmlns:a16="http://schemas.microsoft.com/office/drawing/2014/main" id="{7DA9E93E-D7DD-6249-B261-F25DA5F7E3AE}"/>
              </a:ext>
            </a:extLst>
          </p:cNvPr>
          <p:cNvSpPr/>
          <p:nvPr/>
        </p:nvSpPr>
        <p:spPr>
          <a:xfrm>
            <a:off x="6218966" y="4195939"/>
            <a:ext cx="5270097" cy="923330"/>
          </a:xfrm>
          <a:prstGeom prst="rect">
            <a:avLst/>
          </a:prstGeom>
        </p:spPr>
        <p:txBody>
          <a:bodyPr wrap="square">
            <a:spAutoFit/>
          </a:bodyPr>
          <a:lstStyle/>
          <a:p>
            <a:r>
              <a:rPr lang="zh-CN" altLang="en-US" dirty="0"/>
              <a:t>On November 14,</a:t>
            </a:r>
            <a:r>
              <a:rPr lang="en-US" altLang="zh-CN" dirty="0"/>
              <a:t> Prof</a:t>
            </a:r>
            <a:r>
              <a:rPr lang="zh-CN" altLang="en-US" dirty="0"/>
              <a:t>. Du personally participated in the discussion, and we showed the results of the previous stage to the teacher</a:t>
            </a:r>
            <a:r>
              <a:rPr lang="en-US" altLang="zh-CN" dirty="0"/>
              <a:t>.</a:t>
            </a:r>
            <a:endParaRPr lang="zh-CN" altLang="en-US" dirty="0"/>
          </a:p>
        </p:txBody>
      </p:sp>
      <p:sp>
        <p:nvSpPr>
          <p:cNvPr id="21" name="矩形 20">
            <a:extLst>
              <a:ext uri="{FF2B5EF4-FFF2-40B4-BE49-F238E27FC236}">
                <a16:creationId xmlns:a16="http://schemas.microsoft.com/office/drawing/2014/main" id="{3469CD16-C485-534B-B64A-00E3377F9896}"/>
              </a:ext>
            </a:extLst>
          </p:cNvPr>
          <p:cNvSpPr/>
          <p:nvPr/>
        </p:nvSpPr>
        <p:spPr>
          <a:xfrm>
            <a:off x="6218966" y="5489661"/>
            <a:ext cx="5458169" cy="923330"/>
          </a:xfrm>
          <a:prstGeom prst="rect">
            <a:avLst/>
          </a:prstGeom>
        </p:spPr>
        <p:txBody>
          <a:bodyPr wrap="square">
            <a:spAutoFit/>
          </a:bodyPr>
          <a:lstStyle/>
          <a:p>
            <a:r>
              <a:rPr lang="zh-CN" altLang="en-US" dirty="0"/>
              <a:t>Every Thursday at 19:00, review last week's accomplishments before the planning meeting and dynamically adjust the tasks for the next week</a:t>
            </a:r>
          </a:p>
        </p:txBody>
      </p:sp>
    </p:spTree>
    <p:extLst>
      <p:ext uri="{BB962C8B-B14F-4D97-AF65-F5344CB8AC3E}">
        <p14:creationId xmlns:p14="http://schemas.microsoft.com/office/powerpoint/2010/main" val="185781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P spid="17" grpId="0"/>
      <p:bldP spid="18"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4303043" y="2875002"/>
            <a:ext cx="3585914" cy="1107996"/>
          </a:xfrm>
          <a:prstGeom prst="rect">
            <a:avLst/>
          </a:prstGeom>
          <a:noFill/>
        </p:spPr>
        <p:txBody>
          <a:bodyPr wrap="square" rtlCol="0">
            <a:spAutoFit/>
          </a:bodyPr>
          <a:lstStyle/>
          <a:p>
            <a:pPr algn="ctr"/>
            <a:r>
              <a:rPr kumimoji="1" lang="en-US" altLang="zh-CN" sz="6600" dirty="0">
                <a:latin typeface="PMingLiU" panose="02020500000000000000" pitchFamily="18" charset="-120"/>
                <a:ea typeface="PMingLiU" panose="02020500000000000000" pitchFamily="18" charset="-120"/>
              </a:rPr>
              <a:t>Modeling</a:t>
            </a:r>
          </a:p>
        </p:txBody>
      </p:sp>
    </p:spTree>
    <p:extLst>
      <p:ext uri="{BB962C8B-B14F-4D97-AF65-F5344CB8AC3E}">
        <p14:creationId xmlns:p14="http://schemas.microsoft.com/office/powerpoint/2010/main" val="338393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2985577" cy="461665"/>
          </a:xfrm>
          <a:prstGeom prst="rect">
            <a:avLst/>
          </a:prstGeom>
          <a:noFill/>
        </p:spPr>
        <p:txBody>
          <a:bodyPr wrap="square" rtlCol="0">
            <a:spAutoFit/>
          </a:bodyPr>
          <a:lstStyle/>
          <a:p>
            <a:r>
              <a:rPr kumimoji="1" lang="en-US" altLang="zh-CN" sz="2400" dirty="0">
                <a:solidFill>
                  <a:schemeClr val="bg1">
                    <a:lumMod val="50000"/>
                    <a:lumOff val="50000"/>
                  </a:schemeClr>
                </a:solidFill>
              </a:rPr>
              <a:t>Business Architecture</a:t>
            </a:r>
            <a:endParaRPr kumimoji="1" lang="zh-CN" altLang="en-US" sz="2400" dirty="0">
              <a:solidFill>
                <a:schemeClr val="bg1">
                  <a:lumMod val="50000"/>
                  <a:lumOff val="50000"/>
                </a:schemeClr>
              </a:solidFill>
            </a:endParaRPr>
          </a:p>
        </p:txBody>
      </p:sp>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High level Design</a:t>
            </a:r>
            <a:endParaRPr kumimoji="1" lang="zh-CN" altLang="en-US" sz="2800" dirty="0">
              <a:latin typeface="PMingLiU" panose="02020500000000000000" pitchFamily="18" charset="-120"/>
              <a:ea typeface="PMingLiU" panose="02020500000000000000" pitchFamily="18" charset="-120"/>
            </a:endParaRPr>
          </a:p>
        </p:txBody>
      </p:sp>
      <p:pic>
        <p:nvPicPr>
          <p:cNvPr id="3" name="图片 2">
            <a:extLst>
              <a:ext uri="{FF2B5EF4-FFF2-40B4-BE49-F238E27FC236}">
                <a16:creationId xmlns:a16="http://schemas.microsoft.com/office/drawing/2014/main" id="{E153BAC0-0940-144E-A3D5-B2EA189B2AA0}"/>
              </a:ext>
            </a:extLst>
          </p:cNvPr>
          <p:cNvPicPr>
            <a:picLocks noChangeAspect="1"/>
          </p:cNvPicPr>
          <p:nvPr/>
        </p:nvPicPr>
        <p:blipFill>
          <a:blip r:embed="rId2"/>
          <a:stretch>
            <a:fillRect/>
          </a:stretch>
        </p:blipFill>
        <p:spPr>
          <a:xfrm>
            <a:off x="3848588" y="628650"/>
            <a:ext cx="5854700" cy="5600700"/>
          </a:xfrm>
          <a:prstGeom prst="rect">
            <a:avLst/>
          </a:prstGeom>
        </p:spPr>
      </p:pic>
    </p:spTree>
    <p:extLst>
      <p:ext uri="{BB962C8B-B14F-4D97-AF65-F5344CB8AC3E}">
        <p14:creationId xmlns:p14="http://schemas.microsoft.com/office/powerpoint/2010/main" val="2518290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278653" cy="461665"/>
          </a:xfrm>
          <a:prstGeom prst="rect">
            <a:avLst/>
          </a:prstGeom>
          <a:noFill/>
        </p:spPr>
        <p:txBody>
          <a:bodyPr wrap="square" rtlCol="0">
            <a:spAutoFit/>
          </a:bodyPr>
          <a:lstStyle/>
          <a:p>
            <a:r>
              <a:rPr kumimoji="1" lang="en-US" altLang="zh-CN" sz="2400" dirty="0">
                <a:solidFill>
                  <a:schemeClr val="bg1">
                    <a:lumMod val="50000"/>
                    <a:lumOff val="50000"/>
                  </a:schemeClr>
                </a:solidFill>
              </a:rPr>
              <a:t>Technology Architecture</a:t>
            </a:r>
            <a:endParaRPr kumimoji="1" lang="zh-CN" altLang="en-US" sz="2400" dirty="0">
              <a:solidFill>
                <a:schemeClr val="bg1">
                  <a:lumMod val="50000"/>
                  <a:lumOff val="50000"/>
                </a:schemeClr>
              </a:solidFill>
            </a:endParaRPr>
          </a:p>
        </p:txBody>
      </p:sp>
      <p:pic>
        <p:nvPicPr>
          <p:cNvPr id="4" name="图片 3">
            <a:extLst>
              <a:ext uri="{FF2B5EF4-FFF2-40B4-BE49-F238E27FC236}">
                <a16:creationId xmlns:a16="http://schemas.microsoft.com/office/drawing/2014/main" id="{D0D113AF-4E3D-6640-9A7B-D43D3437DF8A}"/>
              </a:ext>
            </a:extLst>
          </p:cNvPr>
          <p:cNvPicPr>
            <a:picLocks noChangeAspect="1"/>
          </p:cNvPicPr>
          <p:nvPr/>
        </p:nvPicPr>
        <p:blipFill>
          <a:blip r:embed="rId2"/>
          <a:stretch>
            <a:fillRect/>
          </a:stretch>
        </p:blipFill>
        <p:spPr>
          <a:xfrm>
            <a:off x="2908043" y="1547934"/>
            <a:ext cx="6375914" cy="3961912"/>
          </a:xfrm>
          <a:prstGeom prst="rect">
            <a:avLst/>
          </a:prstGeom>
        </p:spPr>
      </p:pic>
      <p:sp>
        <p:nvSpPr>
          <p:cNvPr id="7" name="文本框 6">
            <a:extLst>
              <a:ext uri="{FF2B5EF4-FFF2-40B4-BE49-F238E27FC236}">
                <a16:creationId xmlns:a16="http://schemas.microsoft.com/office/drawing/2014/main" id="{8652F28C-FB5E-6E47-9C04-E51894C668ED}"/>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High level Design</a:t>
            </a:r>
            <a:endParaRPr kumimoji="1" lang="zh-CN" altLang="en-US" sz="28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106395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278653" cy="461665"/>
          </a:xfrm>
          <a:prstGeom prst="rect">
            <a:avLst/>
          </a:prstGeom>
          <a:noFill/>
        </p:spPr>
        <p:txBody>
          <a:bodyPr wrap="square" rtlCol="0">
            <a:spAutoFit/>
          </a:bodyPr>
          <a:lstStyle/>
          <a:p>
            <a:r>
              <a:rPr kumimoji="1" lang="en-US" altLang="zh-CN" sz="2400" dirty="0">
                <a:solidFill>
                  <a:schemeClr val="bg1">
                    <a:lumMod val="50000"/>
                    <a:lumOff val="50000"/>
                  </a:schemeClr>
                </a:solidFill>
              </a:rPr>
              <a:t>Deployment Topology</a:t>
            </a:r>
            <a:endParaRPr kumimoji="1" lang="zh-CN" altLang="en-US" sz="2400" dirty="0">
              <a:solidFill>
                <a:schemeClr val="bg1">
                  <a:lumMod val="50000"/>
                  <a:lumOff val="50000"/>
                </a:schemeClr>
              </a:solidFill>
            </a:endParaRPr>
          </a:p>
        </p:txBody>
      </p:sp>
      <p:sp>
        <p:nvSpPr>
          <p:cNvPr id="7" name="文本框 6">
            <a:extLst>
              <a:ext uri="{FF2B5EF4-FFF2-40B4-BE49-F238E27FC236}">
                <a16:creationId xmlns:a16="http://schemas.microsoft.com/office/drawing/2014/main" id="{8652F28C-FB5E-6E47-9C04-E51894C668ED}"/>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High level Design</a:t>
            </a:r>
            <a:endParaRPr kumimoji="1" lang="zh-CN" altLang="en-US" sz="2800" dirty="0">
              <a:latin typeface="PMingLiU" panose="02020500000000000000" pitchFamily="18" charset="-120"/>
              <a:ea typeface="PMingLiU" panose="02020500000000000000" pitchFamily="18" charset="-120"/>
            </a:endParaRPr>
          </a:p>
        </p:txBody>
      </p:sp>
      <p:pic>
        <p:nvPicPr>
          <p:cNvPr id="3" name="图片 2">
            <a:extLst>
              <a:ext uri="{FF2B5EF4-FFF2-40B4-BE49-F238E27FC236}">
                <a16:creationId xmlns:a16="http://schemas.microsoft.com/office/drawing/2014/main" id="{D8A46579-DD82-9E40-966F-DAE0D938FC4D}"/>
              </a:ext>
            </a:extLst>
          </p:cNvPr>
          <p:cNvPicPr>
            <a:picLocks noChangeAspect="1"/>
          </p:cNvPicPr>
          <p:nvPr/>
        </p:nvPicPr>
        <p:blipFill>
          <a:blip r:embed="rId2"/>
          <a:stretch>
            <a:fillRect/>
          </a:stretch>
        </p:blipFill>
        <p:spPr>
          <a:xfrm>
            <a:off x="2481476" y="1174551"/>
            <a:ext cx="7229047" cy="5334000"/>
          </a:xfrm>
          <a:prstGeom prst="rect">
            <a:avLst/>
          </a:prstGeom>
        </p:spPr>
      </p:pic>
    </p:spTree>
    <p:extLst>
      <p:ext uri="{BB962C8B-B14F-4D97-AF65-F5344CB8AC3E}">
        <p14:creationId xmlns:p14="http://schemas.microsoft.com/office/powerpoint/2010/main" val="1140090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6" y="651331"/>
            <a:ext cx="1824992" cy="461665"/>
          </a:xfrm>
          <a:prstGeom prst="rect">
            <a:avLst/>
          </a:prstGeom>
          <a:noFill/>
        </p:spPr>
        <p:txBody>
          <a:bodyPr wrap="square" rtlCol="0">
            <a:spAutoFit/>
          </a:bodyPr>
          <a:lstStyle/>
          <a:p>
            <a:r>
              <a:rPr kumimoji="1" lang="en-US" altLang="zh-CN" sz="2400" dirty="0">
                <a:solidFill>
                  <a:schemeClr val="bg1">
                    <a:lumMod val="50000"/>
                    <a:lumOff val="50000"/>
                  </a:schemeClr>
                </a:solidFill>
              </a:rPr>
              <a:t>Data Model</a:t>
            </a:r>
            <a:endParaRPr kumimoji="1" lang="zh-CN" altLang="en-US" sz="2400" dirty="0">
              <a:solidFill>
                <a:schemeClr val="bg1">
                  <a:lumMod val="50000"/>
                  <a:lumOff val="50000"/>
                </a:schemeClr>
              </a:solidFill>
            </a:endParaRPr>
          </a:p>
        </p:txBody>
      </p:sp>
      <p:sp>
        <p:nvSpPr>
          <p:cNvPr id="7" name="文本框 6">
            <a:extLst>
              <a:ext uri="{FF2B5EF4-FFF2-40B4-BE49-F238E27FC236}">
                <a16:creationId xmlns:a16="http://schemas.microsoft.com/office/drawing/2014/main" id="{4A1E5BA4-B66D-BA4F-A522-EE38866DBE0D}"/>
              </a:ext>
            </a:extLst>
          </p:cNvPr>
          <p:cNvSpPr txBox="1"/>
          <p:nvPr/>
        </p:nvSpPr>
        <p:spPr>
          <a:xfrm>
            <a:off x="1199564" y="2011824"/>
            <a:ext cx="2985576" cy="400110"/>
          </a:xfrm>
          <a:prstGeom prst="rect">
            <a:avLst/>
          </a:prstGeom>
          <a:noFill/>
        </p:spPr>
        <p:txBody>
          <a:bodyPr wrap="square" rtlCol="0">
            <a:spAutoFit/>
          </a:bodyPr>
          <a:lstStyle/>
          <a:p>
            <a:r>
              <a:rPr kumimoji="1" lang="en-US" altLang="zh-CN" sz="2000" dirty="0">
                <a:latin typeface="PMingLiU" panose="02020500000000000000" pitchFamily="18" charset="-120"/>
                <a:ea typeface="PMingLiU" panose="02020500000000000000" pitchFamily="18" charset="-120"/>
              </a:rPr>
              <a:t>Entity Relationship Design</a:t>
            </a:r>
            <a:endParaRPr kumimoji="1" lang="zh-CN" altLang="en-US" sz="2000" dirty="0">
              <a:latin typeface="PMingLiU" panose="02020500000000000000" pitchFamily="18" charset="-120"/>
              <a:ea typeface="PMingLiU" panose="02020500000000000000" pitchFamily="18" charset="-120"/>
            </a:endParaRPr>
          </a:p>
        </p:txBody>
      </p:sp>
      <p:pic>
        <p:nvPicPr>
          <p:cNvPr id="3" name="图片 2">
            <a:extLst>
              <a:ext uri="{FF2B5EF4-FFF2-40B4-BE49-F238E27FC236}">
                <a16:creationId xmlns:a16="http://schemas.microsoft.com/office/drawing/2014/main" id="{D734FE3E-F90A-DC4A-AD94-2E2249C2C61B}"/>
              </a:ext>
            </a:extLst>
          </p:cNvPr>
          <p:cNvPicPr>
            <a:picLocks noChangeAspect="1"/>
          </p:cNvPicPr>
          <p:nvPr/>
        </p:nvPicPr>
        <p:blipFill>
          <a:blip r:embed="rId2"/>
          <a:stretch>
            <a:fillRect/>
          </a:stretch>
        </p:blipFill>
        <p:spPr>
          <a:xfrm>
            <a:off x="296885" y="2757660"/>
            <a:ext cx="5674854" cy="2904585"/>
          </a:xfrm>
          <a:prstGeom prst="rect">
            <a:avLst/>
          </a:prstGeom>
        </p:spPr>
      </p:pic>
      <p:pic>
        <p:nvPicPr>
          <p:cNvPr id="8" name="图片 7">
            <a:extLst>
              <a:ext uri="{FF2B5EF4-FFF2-40B4-BE49-F238E27FC236}">
                <a16:creationId xmlns:a16="http://schemas.microsoft.com/office/drawing/2014/main" id="{A7A545A2-2047-CE47-9356-52EC683607F3}"/>
              </a:ext>
            </a:extLst>
          </p:cNvPr>
          <p:cNvPicPr>
            <a:picLocks noChangeAspect="1"/>
          </p:cNvPicPr>
          <p:nvPr/>
        </p:nvPicPr>
        <p:blipFill rotWithShape="1">
          <a:blip r:embed="rId3"/>
          <a:srcRect t="1478"/>
          <a:stretch/>
        </p:blipFill>
        <p:spPr>
          <a:xfrm>
            <a:off x="6546168" y="996461"/>
            <a:ext cx="5235524" cy="17091549"/>
          </a:xfrm>
          <a:prstGeom prst="rect">
            <a:avLst/>
          </a:prstGeom>
        </p:spPr>
      </p:pic>
      <p:sp>
        <p:nvSpPr>
          <p:cNvPr id="9" name="文本框 8">
            <a:extLst>
              <a:ext uri="{FF2B5EF4-FFF2-40B4-BE49-F238E27FC236}">
                <a16:creationId xmlns:a16="http://schemas.microsoft.com/office/drawing/2014/main" id="{94E0C1D4-3035-304C-9DC0-EAF699964010}"/>
              </a:ext>
            </a:extLst>
          </p:cNvPr>
          <p:cNvSpPr txBox="1"/>
          <p:nvPr/>
        </p:nvSpPr>
        <p:spPr>
          <a:xfrm>
            <a:off x="8251434" y="385176"/>
            <a:ext cx="1824992" cy="400110"/>
          </a:xfrm>
          <a:prstGeom prst="rect">
            <a:avLst/>
          </a:prstGeom>
          <a:noFill/>
        </p:spPr>
        <p:txBody>
          <a:bodyPr wrap="square" rtlCol="0">
            <a:spAutoFit/>
          </a:bodyPr>
          <a:lstStyle/>
          <a:p>
            <a:r>
              <a:rPr kumimoji="1" lang="en-US" altLang="zh-CN" sz="2000" dirty="0">
                <a:latin typeface="PMingLiU" panose="02020500000000000000" pitchFamily="18" charset="-120"/>
                <a:ea typeface="PMingLiU" panose="02020500000000000000" pitchFamily="18" charset="-120"/>
              </a:rPr>
              <a:t>Database Design</a:t>
            </a:r>
            <a:endParaRPr kumimoji="1" lang="zh-CN" altLang="en-US" sz="2000" dirty="0">
              <a:latin typeface="PMingLiU" panose="02020500000000000000" pitchFamily="18" charset="-120"/>
              <a:ea typeface="PMingLiU" panose="02020500000000000000" pitchFamily="18" charset="-120"/>
            </a:endParaRPr>
          </a:p>
        </p:txBody>
      </p:sp>
      <p:sp>
        <p:nvSpPr>
          <p:cNvPr id="10" name="文本框 9">
            <a:extLst>
              <a:ext uri="{FF2B5EF4-FFF2-40B4-BE49-F238E27FC236}">
                <a16:creationId xmlns:a16="http://schemas.microsoft.com/office/drawing/2014/main" id="{74E5DE9E-F9C7-7C4C-B498-6B90AAF93F9E}"/>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High level Design</a:t>
            </a:r>
            <a:endParaRPr kumimoji="1" lang="zh-CN" altLang="en-US" sz="28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2414048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6" y="651331"/>
            <a:ext cx="1824992" cy="461665"/>
          </a:xfrm>
          <a:prstGeom prst="rect">
            <a:avLst/>
          </a:prstGeom>
          <a:noFill/>
        </p:spPr>
        <p:txBody>
          <a:bodyPr wrap="square" rtlCol="0">
            <a:spAutoFit/>
          </a:bodyPr>
          <a:lstStyle/>
          <a:p>
            <a:r>
              <a:rPr kumimoji="1" lang="en-US" altLang="zh-CN" sz="2400" dirty="0">
                <a:solidFill>
                  <a:schemeClr val="bg1">
                    <a:lumMod val="50000"/>
                    <a:lumOff val="50000"/>
                  </a:schemeClr>
                </a:solidFill>
              </a:rPr>
              <a:t>Data Model</a:t>
            </a:r>
            <a:endParaRPr kumimoji="1" lang="zh-CN" altLang="en-US" sz="2400" dirty="0">
              <a:solidFill>
                <a:schemeClr val="bg1">
                  <a:lumMod val="50000"/>
                  <a:lumOff val="50000"/>
                </a:schemeClr>
              </a:solidFill>
            </a:endParaRPr>
          </a:p>
        </p:txBody>
      </p:sp>
      <p:sp>
        <p:nvSpPr>
          <p:cNvPr id="7" name="文本框 6">
            <a:extLst>
              <a:ext uri="{FF2B5EF4-FFF2-40B4-BE49-F238E27FC236}">
                <a16:creationId xmlns:a16="http://schemas.microsoft.com/office/drawing/2014/main" id="{4A1E5BA4-B66D-BA4F-A522-EE38866DBE0D}"/>
              </a:ext>
            </a:extLst>
          </p:cNvPr>
          <p:cNvSpPr txBox="1"/>
          <p:nvPr/>
        </p:nvSpPr>
        <p:spPr>
          <a:xfrm>
            <a:off x="1199564" y="2011824"/>
            <a:ext cx="2985576" cy="400110"/>
          </a:xfrm>
          <a:prstGeom prst="rect">
            <a:avLst/>
          </a:prstGeom>
          <a:noFill/>
        </p:spPr>
        <p:txBody>
          <a:bodyPr wrap="square" rtlCol="0">
            <a:spAutoFit/>
          </a:bodyPr>
          <a:lstStyle/>
          <a:p>
            <a:r>
              <a:rPr kumimoji="1" lang="en-US" altLang="zh-CN" sz="2000" dirty="0">
                <a:latin typeface="PMingLiU" panose="02020500000000000000" pitchFamily="18" charset="-120"/>
                <a:ea typeface="PMingLiU" panose="02020500000000000000" pitchFamily="18" charset="-120"/>
              </a:rPr>
              <a:t>Entity Relationship Design</a:t>
            </a:r>
            <a:endParaRPr kumimoji="1" lang="zh-CN" altLang="en-US" sz="2000" dirty="0">
              <a:latin typeface="PMingLiU" panose="02020500000000000000" pitchFamily="18" charset="-120"/>
              <a:ea typeface="PMingLiU" panose="02020500000000000000" pitchFamily="18" charset="-120"/>
            </a:endParaRPr>
          </a:p>
        </p:txBody>
      </p:sp>
      <p:pic>
        <p:nvPicPr>
          <p:cNvPr id="3" name="图片 2">
            <a:extLst>
              <a:ext uri="{FF2B5EF4-FFF2-40B4-BE49-F238E27FC236}">
                <a16:creationId xmlns:a16="http://schemas.microsoft.com/office/drawing/2014/main" id="{D734FE3E-F90A-DC4A-AD94-2E2249C2C61B}"/>
              </a:ext>
            </a:extLst>
          </p:cNvPr>
          <p:cNvPicPr>
            <a:picLocks noChangeAspect="1"/>
          </p:cNvPicPr>
          <p:nvPr/>
        </p:nvPicPr>
        <p:blipFill>
          <a:blip r:embed="rId2"/>
          <a:stretch>
            <a:fillRect/>
          </a:stretch>
        </p:blipFill>
        <p:spPr>
          <a:xfrm>
            <a:off x="296885" y="2757660"/>
            <a:ext cx="5674854" cy="2904585"/>
          </a:xfrm>
          <a:prstGeom prst="rect">
            <a:avLst/>
          </a:prstGeom>
        </p:spPr>
      </p:pic>
      <p:pic>
        <p:nvPicPr>
          <p:cNvPr id="8" name="图片 7">
            <a:extLst>
              <a:ext uri="{FF2B5EF4-FFF2-40B4-BE49-F238E27FC236}">
                <a16:creationId xmlns:a16="http://schemas.microsoft.com/office/drawing/2014/main" id="{A7A545A2-2047-CE47-9356-52EC683607F3}"/>
              </a:ext>
            </a:extLst>
          </p:cNvPr>
          <p:cNvPicPr>
            <a:picLocks noChangeAspect="1"/>
          </p:cNvPicPr>
          <p:nvPr/>
        </p:nvPicPr>
        <p:blipFill rotWithShape="1">
          <a:blip r:embed="rId3"/>
          <a:srcRect t="1478"/>
          <a:stretch/>
        </p:blipFill>
        <p:spPr>
          <a:xfrm>
            <a:off x="6546168" y="-10070147"/>
            <a:ext cx="5235524" cy="17091549"/>
          </a:xfrm>
          <a:prstGeom prst="rect">
            <a:avLst/>
          </a:prstGeom>
        </p:spPr>
      </p:pic>
      <p:sp>
        <p:nvSpPr>
          <p:cNvPr id="9" name="文本框 8">
            <a:extLst>
              <a:ext uri="{FF2B5EF4-FFF2-40B4-BE49-F238E27FC236}">
                <a16:creationId xmlns:a16="http://schemas.microsoft.com/office/drawing/2014/main" id="{94E0C1D4-3035-304C-9DC0-EAF699964010}"/>
              </a:ext>
            </a:extLst>
          </p:cNvPr>
          <p:cNvSpPr txBox="1"/>
          <p:nvPr/>
        </p:nvSpPr>
        <p:spPr>
          <a:xfrm>
            <a:off x="8251434" y="385176"/>
            <a:ext cx="1824992" cy="400110"/>
          </a:xfrm>
          <a:prstGeom prst="rect">
            <a:avLst/>
          </a:prstGeom>
          <a:noFill/>
        </p:spPr>
        <p:txBody>
          <a:bodyPr wrap="square" rtlCol="0">
            <a:spAutoFit/>
          </a:bodyPr>
          <a:lstStyle/>
          <a:p>
            <a:r>
              <a:rPr kumimoji="1" lang="en-US" altLang="zh-CN" sz="2000" dirty="0">
                <a:latin typeface="PMingLiU" panose="02020500000000000000" pitchFamily="18" charset="-120"/>
                <a:ea typeface="PMingLiU" panose="02020500000000000000" pitchFamily="18" charset="-120"/>
              </a:rPr>
              <a:t>Database Design</a:t>
            </a:r>
            <a:endParaRPr kumimoji="1" lang="zh-CN" altLang="en-US" sz="2000" dirty="0">
              <a:latin typeface="PMingLiU" panose="02020500000000000000" pitchFamily="18" charset="-120"/>
              <a:ea typeface="PMingLiU" panose="02020500000000000000" pitchFamily="18" charset="-120"/>
            </a:endParaRPr>
          </a:p>
        </p:txBody>
      </p:sp>
      <p:sp>
        <p:nvSpPr>
          <p:cNvPr id="10" name="文本框 9">
            <a:extLst>
              <a:ext uri="{FF2B5EF4-FFF2-40B4-BE49-F238E27FC236}">
                <a16:creationId xmlns:a16="http://schemas.microsoft.com/office/drawing/2014/main" id="{F2F4DDB7-2DD5-4447-98D7-A9DEAF5BE211}"/>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High level Design</a:t>
            </a:r>
            <a:endParaRPr kumimoji="1" lang="zh-CN" altLang="en-US" sz="28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407907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摘要缩放定位 4">
                <a:extLst>
                  <a:ext uri="{FF2B5EF4-FFF2-40B4-BE49-F238E27FC236}">
                    <a16:creationId xmlns:a16="http://schemas.microsoft.com/office/drawing/2014/main" id="{5F131B05-93F0-3E4B-96D1-D8648D643FAD}"/>
                  </a:ext>
                </a:extLst>
              </p:cNvPr>
              <p:cNvGraphicFramePr>
                <a:graphicFrameLocks noChangeAspect="1"/>
              </p:cNvGraphicFramePr>
              <p:nvPr>
                <p:extLst>
                  <p:ext uri="{D42A27DB-BD31-4B8C-83A1-F6EECF244321}">
                    <p14:modId xmlns:p14="http://schemas.microsoft.com/office/powerpoint/2010/main" val="800506314"/>
                  </p:ext>
                </p:extLst>
              </p:nvPr>
            </p:nvGraphicFramePr>
            <p:xfrm>
              <a:off x="838200" y="1825625"/>
              <a:ext cx="10515600" cy="4351338"/>
            </p:xfrm>
            <a:graphic>
              <a:graphicData uri="http://schemas.microsoft.com/office/powerpoint/2016/summaryzoom">
                <psuz:summaryZm>
                  <psuz:summaryZmObj sectionId="{0F6ADE57-7F5E-E444-8E83-E8793F19B6C1}">
                    <psuz:zmPr id="{EA175BD9-FE5B-9A4F-B35F-87F0FFF584A9}" transitionDur="1000">
                      <p166:blipFill xmlns:p166="http://schemas.microsoft.com/office/powerpoint/2016/6/main">
                        <a:blip r:embed="rId2"/>
                        <a:stretch>
                          <a:fillRect/>
                        </a:stretch>
                      </p166:blipFill>
                      <p166:spPr xmlns:p166="http://schemas.microsoft.com/office/powerpoint/2016/6/main">
                        <a:xfrm>
                          <a:off x="1711460" y="152297"/>
                          <a:ext cx="3481070" cy="1958102"/>
                        </a:xfrm>
                        <a:prstGeom prst="rect">
                          <a:avLst/>
                        </a:prstGeom>
                        <a:ln w="3175">
                          <a:solidFill>
                            <a:prstClr val="ltGray"/>
                          </a:solidFill>
                        </a:ln>
                      </p166:spPr>
                    </psuz:zmPr>
                  </psuz:summaryZmObj>
                  <psuz:summaryZmObj sectionId="{0F6256BD-58A7-404A-AB6B-E0EF24B852DB}">
                    <psuz:zmPr id="{968FE4F4-37CE-714E-832D-627E6691881B}" transitionDur="1000">
                      <p166:blipFill xmlns:p166="http://schemas.microsoft.com/office/powerpoint/2016/6/main">
                        <a:blip r:embed="rId3"/>
                        <a:stretch>
                          <a:fillRect/>
                        </a:stretch>
                      </p166:blipFill>
                      <p166:spPr xmlns:p166="http://schemas.microsoft.com/office/powerpoint/2016/6/main">
                        <a:xfrm>
                          <a:off x="5323070" y="152297"/>
                          <a:ext cx="3481070" cy="1958102"/>
                        </a:xfrm>
                        <a:prstGeom prst="rect">
                          <a:avLst/>
                        </a:prstGeom>
                        <a:ln w="3175">
                          <a:solidFill>
                            <a:prstClr val="ltGray"/>
                          </a:solidFill>
                        </a:ln>
                      </p166:spPr>
                    </psuz:zmPr>
                  </psuz:summaryZmObj>
                  <psuz:summaryZmObj sectionId="{21E1FB56-7113-4943-8F19-CEA06BB063E4}">
                    <psuz:zmPr id="{BB753CC9-992E-7042-9E04-89A32945E12D}" transitionDur="1000">
                      <p166:blipFill xmlns:p166="http://schemas.microsoft.com/office/powerpoint/2016/6/main">
                        <a:blip r:embed="rId4"/>
                        <a:stretch>
                          <a:fillRect/>
                        </a:stretch>
                      </p166:blipFill>
                      <p166:spPr xmlns:p166="http://schemas.microsoft.com/office/powerpoint/2016/6/main">
                        <a:xfrm>
                          <a:off x="1711460" y="2240939"/>
                          <a:ext cx="3481070" cy="1958102"/>
                        </a:xfrm>
                        <a:prstGeom prst="rect">
                          <a:avLst/>
                        </a:prstGeom>
                        <a:ln w="3175">
                          <a:solidFill>
                            <a:prstClr val="ltGray"/>
                          </a:solidFill>
                        </a:ln>
                      </p166:spPr>
                    </psuz:zmPr>
                  </psuz:summaryZmObj>
                  <psuz:summaryZmObj sectionId="{5FA8A4F9-F144-594E-8295-BC70902A1DD7}">
                    <psuz:zmPr id="{479FE3DE-8474-1C43-9B9E-5D51B76846EE}" transitionDur="1000">
                      <p166:blipFill xmlns:p166="http://schemas.microsoft.com/office/powerpoint/2016/6/main">
                        <a:blip r:embed="rId5"/>
                        <a:stretch>
                          <a:fillRect/>
                        </a:stretch>
                      </p166:blipFill>
                      <p166:spPr xmlns:p166="http://schemas.microsoft.com/office/powerpoint/2016/6/main">
                        <a:xfrm>
                          <a:off x="5323070" y="2240939"/>
                          <a:ext cx="3481070" cy="1958102"/>
                        </a:xfrm>
                        <a:prstGeom prst="rect">
                          <a:avLst/>
                        </a:prstGeom>
                        <a:ln w="3175">
                          <a:solidFill>
                            <a:prstClr val="ltGray"/>
                          </a:solidFill>
                        </a:ln>
                      </p166:spPr>
                    </psuz:zmPr>
                  </psuz:summaryZmObj>
                  <psuz:gridLayout/>
                </psuz:summaryZm>
              </a:graphicData>
            </a:graphic>
          </p:graphicFrame>
        </mc:Choice>
        <mc:Fallback>
          <p:grpSp>
            <p:nvGrpSpPr>
              <p:cNvPr id="5" name="摘要缩放定位 4">
                <a:extLst>
                  <a:ext uri="{FF2B5EF4-FFF2-40B4-BE49-F238E27FC236}">
                    <a16:creationId xmlns:a16="http://schemas.microsoft.com/office/drawing/2014/main" id="{5F131B05-93F0-3E4B-96D1-D8648D643FAD}"/>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2" name="图片 2">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49660" y="1977922"/>
                  <a:ext cx="3481070" cy="1958102"/>
                </a:xfrm>
                <a:prstGeom prst="rect">
                  <a:avLst/>
                </a:prstGeom>
                <a:ln w="3175">
                  <a:solidFill>
                    <a:prstClr val="ltGray"/>
                  </a:solidFill>
                </a:ln>
              </p:spPr>
            </p:pic>
            <p:pic>
              <p:nvPicPr>
                <p:cNvPr id="3" name="图片 3">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61270" y="1977922"/>
                  <a:ext cx="3481070" cy="1958102"/>
                </a:xfrm>
                <a:prstGeom prst="rect">
                  <a:avLst/>
                </a:prstGeom>
                <a:ln w="3175">
                  <a:solidFill>
                    <a:prstClr val="ltGray"/>
                  </a:solidFill>
                </a:ln>
              </p:spPr>
            </p:pic>
            <p:pic>
              <p:nvPicPr>
                <p:cNvPr id="4" name="图片 4">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549660" y="4066564"/>
                  <a:ext cx="3481070" cy="1958102"/>
                </a:xfrm>
                <a:prstGeom prst="rect">
                  <a:avLst/>
                </a:prstGeom>
                <a:ln w="3175">
                  <a:solidFill>
                    <a:prstClr val="ltGray"/>
                  </a:solidFill>
                </a:ln>
              </p:spPr>
            </p:pic>
            <p:pic>
              <p:nvPicPr>
                <p:cNvPr id="6" name="图片 6">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61270" y="4066564"/>
                  <a:ext cx="3481070" cy="1958102"/>
                </a:xfrm>
                <a:prstGeom prst="rect">
                  <a:avLst/>
                </a:prstGeom>
                <a:ln w="3175">
                  <a:solidFill>
                    <a:prstClr val="ltGray"/>
                  </a:solidFill>
                </a:ln>
              </p:spPr>
            </p:pic>
          </p:grpSp>
        </mc:Fallback>
      </mc:AlternateContent>
      <p:sp>
        <p:nvSpPr>
          <p:cNvPr id="10" name="文本框 9">
            <a:extLst>
              <a:ext uri="{FF2B5EF4-FFF2-40B4-BE49-F238E27FC236}">
                <a16:creationId xmlns:a16="http://schemas.microsoft.com/office/drawing/2014/main" id="{4EF7D050-3182-D443-8C96-8ED14CA074CD}"/>
              </a:ext>
            </a:extLst>
          </p:cNvPr>
          <p:cNvSpPr txBox="1"/>
          <p:nvPr/>
        </p:nvSpPr>
        <p:spPr>
          <a:xfrm>
            <a:off x="2380738" y="271444"/>
            <a:ext cx="2010154"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Reasoning</a:t>
            </a:r>
          </a:p>
        </p:txBody>
      </p:sp>
      <p:sp>
        <p:nvSpPr>
          <p:cNvPr id="11" name="文本框 10">
            <a:extLst>
              <a:ext uri="{FF2B5EF4-FFF2-40B4-BE49-F238E27FC236}">
                <a16:creationId xmlns:a16="http://schemas.microsoft.com/office/drawing/2014/main" id="{83D3B5E2-E098-CF4C-8458-D9B8159FB629}"/>
              </a:ext>
            </a:extLst>
          </p:cNvPr>
          <p:cNvSpPr txBox="1"/>
          <p:nvPr/>
        </p:nvSpPr>
        <p:spPr>
          <a:xfrm>
            <a:off x="255044" y="271444"/>
            <a:ext cx="2179238"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Knowledge</a:t>
            </a:r>
            <a:endParaRPr kumimoji="1" lang="zh-CN" altLang="en-US" sz="36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2149157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Interface</a:t>
            </a:r>
            <a:r>
              <a:rPr lang="en" altLang="zh-CN" b="1" dirty="0"/>
              <a:t> </a:t>
            </a:r>
            <a:r>
              <a:rPr kumimoji="1" lang="en" altLang="zh-CN" sz="2400" dirty="0">
                <a:solidFill>
                  <a:schemeClr val="bg1">
                    <a:lumMod val="50000"/>
                    <a:lumOff val="50000"/>
                  </a:schemeClr>
                </a:solidFill>
              </a:rPr>
              <a:t>Specifications</a:t>
            </a:r>
          </a:p>
        </p:txBody>
      </p:sp>
      <p:pic>
        <p:nvPicPr>
          <p:cNvPr id="2" name="图片 1">
            <a:extLst>
              <a:ext uri="{FF2B5EF4-FFF2-40B4-BE49-F238E27FC236}">
                <a16:creationId xmlns:a16="http://schemas.microsoft.com/office/drawing/2014/main" id="{A5035A54-6786-D845-8025-35BA2136D435}"/>
              </a:ext>
            </a:extLst>
          </p:cNvPr>
          <p:cNvPicPr>
            <a:picLocks noChangeAspect="1"/>
          </p:cNvPicPr>
          <p:nvPr/>
        </p:nvPicPr>
        <p:blipFill>
          <a:blip r:embed="rId3"/>
          <a:stretch>
            <a:fillRect/>
          </a:stretch>
        </p:blipFill>
        <p:spPr>
          <a:xfrm>
            <a:off x="463295" y="1472092"/>
            <a:ext cx="5278552" cy="4570453"/>
          </a:xfrm>
          <a:prstGeom prst="rect">
            <a:avLst/>
          </a:prstGeom>
        </p:spPr>
      </p:pic>
      <p:pic>
        <p:nvPicPr>
          <p:cNvPr id="10" name="图片 9">
            <a:extLst>
              <a:ext uri="{FF2B5EF4-FFF2-40B4-BE49-F238E27FC236}">
                <a16:creationId xmlns:a16="http://schemas.microsoft.com/office/drawing/2014/main" id="{82D0A04A-9050-BC40-BBD5-98129F3E9915}"/>
              </a:ext>
            </a:extLst>
          </p:cNvPr>
          <p:cNvPicPr>
            <a:picLocks noChangeAspect="1"/>
          </p:cNvPicPr>
          <p:nvPr/>
        </p:nvPicPr>
        <p:blipFill rotWithShape="1">
          <a:blip r:embed="rId4"/>
          <a:srcRect t="3077" b="3247"/>
          <a:stretch/>
        </p:blipFill>
        <p:spPr>
          <a:xfrm>
            <a:off x="8674748" y="128112"/>
            <a:ext cx="2164775" cy="2826104"/>
          </a:xfrm>
          <a:prstGeom prst="rect">
            <a:avLst/>
          </a:prstGeom>
        </p:spPr>
      </p:pic>
      <p:pic>
        <p:nvPicPr>
          <p:cNvPr id="11" name="图片 10">
            <a:extLst>
              <a:ext uri="{FF2B5EF4-FFF2-40B4-BE49-F238E27FC236}">
                <a16:creationId xmlns:a16="http://schemas.microsoft.com/office/drawing/2014/main" id="{27D46027-0F8F-404F-A9C7-B37326050634}"/>
              </a:ext>
            </a:extLst>
          </p:cNvPr>
          <p:cNvPicPr>
            <a:picLocks noChangeAspect="1"/>
          </p:cNvPicPr>
          <p:nvPr/>
        </p:nvPicPr>
        <p:blipFill rotWithShape="1">
          <a:blip r:embed="rId5"/>
          <a:srcRect t="3590" b="3077"/>
          <a:stretch/>
        </p:blipFill>
        <p:spPr>
          <a:xfrm>
            <a:off x="8674749" y="3429000"/>
            <a:ext cx="2162796" cy="3007818"/>
          </a:xfrm>
          <a:prstGeom prst="rect">
            <a:avLst/>
          </a:prstGeom>
        </p:spPr>
      </p:pic>
      <p:pic>
        <p:nvPicPr>
          <p:cNvPr id="4" name="图片 3">
            <a:extLst>
              <a:ext uri="{FF2B5EF4-FFF2-40B4-BE49-F238E27FC236}">
                <a16:creationId xmlns:a16="http://schemas.microsoft.com/office/drawing/2014/main" id="{A71B5C16-370C-2D45-9942-DF1FA4F22923}"/>
              </a:ext>
            </a:extLst>
          </p:cNvPr>
          <p:cNvPicPr>
            <a:picLocks noChangeAspect="1"/>
          </p:cNvPicPr>
          <p:nvPr/>
        </p:nvPicPr>
        <p:blipFill rotWithShape="1">
          <a:blip r:embed="rId6"/>
          <a:srcRect t="3761" b="3761"/>
          <a:stretch/>
        </p:blipFill>
        <p:spPr>
          <a:xfrm>
            <a:off x="6093819" y="128111"/>
            <a:ext cx="2372249" cy="2826105"/>
          </a:xfrm>
          <a:prstGeom prst="rect">
            <a:avLst/>
          </a:prstGeom>
        </p:spPr>
      </p:pic>
      <p:sp>
        <p:nvSpPr>
          <p:cNvPr id="13" name="文本框 12">
            <a:extLst>
              <a:ext uri="{FF2B5EF4-FFF2-40B4-BE49-F238E27FC236}">
                <a16:creationId xmlns:a16="http://schemas.microsoft.com/office/drawing/2014/main" id="{0BF8D311-870F-124F-AC88-8DF530B7D645}"/>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High level Design</a:t>
            </a:r>
            <a:endParaRPr kumimoji="1" lang="zh-CN" altLang="en-US" sz="2800" dirty="0">
              <a:latin typeface="PMingLiU" panose="02020500000000000000" pitchFamily="18" charset="-120"/>
              <a:ea typeface="PMingLiU" panose="02020500000000000000" pitchFamily="18" charset="-120"/>
            </a:endParaRPr>
          </a:p>
        </p:txBody>
      </p:sp>
      <p:pic>
        <p:nvPicPr>
          <p:cNvPr id="9" name="图片 8">
            <a:extLst>
              <a:ext uri="{FF2B5EF4-FFF2-40B4-BE49-F238E27FC236}">
                <a16:creationId xmlns:a16="http://schemas.microsoft.com/office/drawing/2014/main" id="{07C42685-C73B-E242-9616-F9735706086F}"/>
              </a:ext>
            </a:extLst>
          </p:cNvPr>
          <p:cNvPicPr>
            <a:picLocks noChangeAspect="1"/>
          </p:cNvPicPr>
          <p:nvPr/>
        </p:nvPicPr>
        <p:blipFill rotWithShape="1">
          <a:blip r:embed="rId7"/>
          <a:srcRect t="4494"/>
          <a:stretch/>
        </p:blipFill>
        <p:spPr>
          <a:xfrm>
            <a:off x="6200043" y="3641041"/>
            <a:ext cx="2345627" cy="2583736"/>
          </a:xfrm>
          <a:prstGeom prst="rect">
            <a:avLst/>
          </a:prstGeom>
        </p:spPr>
      </p:pic>
    </p:spTree>
    <p:extLst>
      <p:ext uri="{BB962C8B-B14F-4D97-AF65-F5344CB8AC3E}">
        <p14:creationId xmlns:p14="http://schemas.microsoft.com/office/powerpoint/2010/main" val="1270557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442C23E7-9F4A-2543-8E81-BCC8ECDB5B4C}"/>
              </a:ext>
            </a:extLst>
          </p:cNvPr>
          <p:cNvPicPr>
            <a:picLocks noChangeAspect="1"/>
          </p:cNvPicPr>
          <p:nvPr/>
        </p:nvPicPr>
        <p:blipFill rotWithShape="1">
          <a:blip r:embed="rId3"/>
          <a:srcRect t="4494"/>
          <a:stretch/>
        </p:blipFill>
        <p:spPr>
          <a:xfrm>
            <a:off x="6200043" y="3641041"/>
            <a:ext cx="2345627" cy="2583736"/>
          </a:xfrm>
          <a:prstGeom prst="rect">
            <a:avLst/>
          </a:prstGeom>
        </p:spPr>
      </p:pic>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Interface</a:t>
            </a:r>
            <a:r>
              <a:rPr lang="en" altLang="zh-CN" b="1" dirty="0"/>
              <a:t> </a:t>
            </a:r>
            <a:r>
              <a:rPr kumimoji="1" lang="en" altLang="zh-CN" sz="2400" dirty="0">
                <a:solidFill>
                  <a:schemeClr val="bg1">
                    <a:lumMod val="50000"/>
                    <a:lumOff val="50000"/>
                  </a:schemeClr>
                </a:solidFill>
              </a:rPr>
              <a:t>Specifications</a:t>
            </a:r>
          </a:p>
        </p:txBody>
      </p:sp>
      <p:pic>
        <p:nvPicPr>
          <p:cNvPr id="2" name="图片 1">
            <a:extLst>
              <a:ext uri="{FF2B5EF4-FFF2-40B4-BE49-F238E27FC236}">
                <a16:creationId xmlns:a16="http://schemas.microsoft.com/office/drawing/2014/main" id="{A5035A54-6786-D845-8025-35BA2136D435}"/>
              </a:ext>
            </a:extLst>
          </p:cNvPr>
          <p:cNvPicPr>
            <a:picLocks noChangeAspect="1"/>
          </p:cNvPicPr>
          <p:nvPr/>
        </p:nvPicPr>
        <p:blipFill>
          <a:blip r:embed="rId4"/>
          <a:stretch>
            <a:fillRect/>
          </a:stretch>
        </p:blipFill>
        <p:spPr>
          <a:xfrm>
            <a:off x="475018" y="1366584"/>
            <a:ext cx="1982535" cy="1716585"/>
          </a:xfrm>
          <a:prstGeom prst="rect">
            <a:avLst/>
          </a:prstGeom>
        </p:spPr>
      </p:pic>
      <p:pic>
        <p:nvPicPr>
          <p:cNvPr id="10" name="图片 9">
            <a:extLst>
              <a:ext uri="{FF2B5EF4-FFF2-40B4-BE49-F238E27FC236}">
                <a16:creationId xmlns:a16="http://schemas.microsoft.com/office/drawing/2014/main" id="{82D0A04A-9050-BC40-BBD5-98129F3E9915}"/>
              </a:ext>
            </a:extLst>
          </p:cNvPr>
          <p:cNvPicPr>
            <a:picLocks noChangeAspect="1"/>
          </p:cNvPicPr>
          <p:nvPr/>
        </p:nvPicPr>
        <p:blipFill rotWithShape="1">
          <a:blip r:embed="rId5"/>
          <a:srcRect t="3077" b="3247"/>
          <a:stretch/>
        </p:blipFill>
        <p:spPr>
          <a:xfrm>
            <a:off x="8674748" y="128112"/>
            <a:ext cx="2164775" cy="2826104"/>
          </a:xfrm>
          <a:prstGeom prst="rect">
            <a:avLst/>
          </a:prstGeom>
        </p:spPr>
      </p:pic>
      <p:pic>
        <p:nvPicPr>
          <p:cNvPr id="11" name="图片 10">
            <a:extLst>
              <a:ext uri="{FF2B5EF4-FFF2-40B4-BE49-F238E27FC236}">
                <a16:creationId xmlns:a16="http://schemas.microsoft.com/office/drawing/2014/main" id="{27D46027-0F8F-404F-A9C7-B37326050634}"/>
              </a:ext>
            </a:extLst>
          </p:cNvPr>
          <p:cNvPicPr>
            <a:picLocks noChangeAspect="1"/>
          </p:cNvPicPr>
          <p:nvPr/>
        </p:nvPicPr>
        <p:blipFill rotWithShape="1">
          <a:blip r:embed="rId6"/>
          <a:srcRect t="3590" b="3077"/>
          <a:stretch/>
        </p:blipFill>
        <p:spPr>
          <a:xfrm>
            <a:off x="8674749" y="3429000"/>
            <a:ext cx="2162796" cy="3007818"/>
          </a:xfrm>
          <a:prstGeom prst="rect">
            <a:avLst/>
          </a:prstGeom>
        </p:spPr>
      </p:pic>
      <p:pic>
        <p:nvPicPr>
          <p:cNvPr id="4" name="图片 3">
            <a:extLst>
              <a:ext uri="{FF2B5EF4-FFF2-40B4-BE49-F238E27FC236}">
                <a16:creationId xmlns:a16="http://schemas.microsoft.com/office/drawing/2014/main" id="{A71B5C16-370C-2D45-9942-DF1FA4F22923}"/>
              </a:ext>
            </a:extLst>
          </p:cNvPr>
          <p:cNvPicPr>
            <a:picLocks noChangeAspect="1"/>
          </p:cNvPicPr>
          <p:nvPr/>
        </p:nvPicPr>
        <p:blipFill rotWithShape="1">
          <a:blip r:embed="rId7"/>
          <a:srcRect t="3761" b="3761"/>
          <a:stretch/>
        </p:blipFill>
        <p:spPr>
          <a:xfrm>
            <a:off x="2962386" y="1112996"/>
            <a:ext cx="4637392" cy="5524613"/>
          </a:xfrm>
          <a:prstGeom prst="rect">
            <a:avLst/>
          </a:prstGeom>
        </p:spPr>
      </p:pic>
      <p:sp>
        <p:nvSpPr>
          <p:cNvPr id="9" name="文本框 8">
            <a:extLst>
              <a:ext uri="{FF2B5EF4-FFF2-40B4-BE49-F238E27FC236}">
                <a16:creationId xmlns:a16="http://schemas.microsoft.com/office/drawing/2014/main" id="{0252BA86-A38C-9A4C-9408-07725ED72AC1}"/>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High level Design</a:t>
            </a:r>
            <a:endParaRPr kumimoji="1" lang="zh-CN" altLang="en-US" sz="28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290517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Interface</a:t>
            </a:r>
            <a:r>
              <a:rPr lang="en" altLang="zh-CN" b="1" dirty="0"/>
              <a:t> </a:t>
            </a:r>
            <a:r>
              <a:rPr kumimoji="1" lang="en" altLang="zh-CN" sz="2400" dirty="0">
                <a:solidFill>
                  <a:schemeClr val="bg1">
                    <a:lumMod val="50000"/>
                    <a:lumOff val="50000"/>
                  </a:schemeClr>
                </a:solidFill>
              </a:rPr>
              <a:t>Specifications</a:t>
            </a:r>
          </a:p>
        </p:txBody>
      </p:sp>
      <p:pic>
        <p:nvPicPr>
          <p:cNvPr id="2" name="图片 1">
            <a:extLst>
              <a:ext uri="{FF2B5EF4-FFF2-40B4-BE49-F238E27FC236}">
                <a16:creationId xmlns:a16="http://schemas.microsoft.com/office/drawing/2014/main" id="{A5035A54-6786-D845-8025-35BA2136D435}"/>
              </a:ext>
            </a:extLst>
          </p:cNvPr>
          <p:cNvPicPr>
            <a:picLocks noChangeAspect="1"/>
          </p:cNvPicPr>
          <p:nvPr/>
        </p:nvPicPr>
        <p:blipFill>
          <a:blip r:embed="rId3"/>
          <a:stretch>
            <a:fillRect/>
          </a:stretch>
        </p:blipFill>
        <p:spPr>
          <a:xfrm>
            <a:off x="475018" y="1366584"/>
            <a:ext cx="1982535" cy="1716585"/>
          </a:xfrm>
          <a:prstGeom prst="rect">
            <a:avLst/>
          </a:prstGeom>
        </p:spPr>
      </p:pic>
      <p:pic>
        <p:nvPicPr>
          <p:cNvPr id="10" name="图片 9">
            <a:extLst>
              <a:ext uri="{FF2B5EF4-FFF2-40B4-BE49-F238E27FC236}">
                <a16:creationId xmlns:a16="http://schemas.microsoft.com/office/drawing/2014/main" id="{82D0A04A-9050-BC40-BBD5-98129F3E9915}"/>
              </a:ext>
            </a:extLst>
          </p:cNvPr>
          <p:cNvPicPr>
            <a:picLocks noChangeAspect="1"/>
          </p:cNvPicPr>
          <p:nvPr/>
        </p:nvPicPr>
        <p:blipFill rotWithShape="1">
          <a:blip r:embed="rId4"/>
          <a:srcRect t="3077" b="3247"/>
          <a:stretch/>
        </p:blipFill>
        <p:spPr>
          <a:xfrm>
            <a:off x="8674748" y="128112"/>
            <a:ext cx="2164775" cy="2826104"/>
          </a:xfrm>
          <a:prstGeom prst="rect">
            <a:avLst/>
          </a:prstGeom>
        </p:spPr>
      </p:pic>
      <p:pic>
        <p:nvPicPr>
          <p:cNvPr id="11" name="图片 10">
            <a:extLst>
              <a:ext uri="{FF2B5EF4-FFF2-40B4-BE49-F238E27FC236}">
                <a16:creationId xmlns:a16="http://schemas.microsoft.com/office/drawing/2014/main" id="{27D46027-0F8F-404F-A9C7-B37326050634}"/>
              </a:ext>
            </a:extLst>
          </p:cNvPr>
          <p:cNvPicPr>
            <a:picLocks noChangeAspect="1"/>
          </p:cNvPicPr>
          <p:nvPr/>
        </p:nvPicPr>
        <p:blipFill rotWithShape="1">
          <a:blip r:embed="rId5"/>
          <a:srcRect t="3590" b="3077"/>
          <a:stretch/>
        </p:blipFill>
        <p:spPr>
          <a:xfrm>
            <a:off x="8674749" y="3429000"/>
            <a:ext cx="2162796" cy="3007818"/>
          </a:xfrm>
          <a:prstGeom prst="rect">
            <a:avLst/>
          </a:prstGeom>
        </p:spPr>
      </p:pic>
      <p:pic>
        <p:nvPicPr>
          <p:cNvPr id="4" name="图片 3">
            <a:extLst>
              <a:ext uri="{FF2B5EF4-FFF2-40B4-BE49-F238E27FC236}">
                <a16:creationId xmlns:a16="http://schemas.microsoft.com/office/drawing/2014/main" id="{A71B5C16-370C-2D45-9942-DF1FA4F22923}"/>
              </a:ext>
            </a:extLst>
          </p:cNvPr>
          <p:cNvPicPr>
            <a:picLocks noChangeAspect="1"/>
          </p:cNvPicPr>
          <p:nvPr/>
        </p:nvPicPr>
        <p:blipFill rotWithShape="1">
          <a:blip r:embed="rId6"/>
          <a:srcRect t="3761" b="3761"/>
          <a:stretch/>
        </p:blipFill>
        <p:spPr>
          <a:xfrm>
            <a:off x="475018" y="3706673"/>
            <a:ext cx="2058618" cy="2452471"/>
          </a:xfrm>
          <a:prstGeom prst="rect">
            <a:avLst/>
          </a:prstGeom>
        </p:spPr>
      </p:pic>
      <p:sp>
        <p:nvSpPr>
          <p:cNvPr id="9" name="文本框 8">
            <a:extLst>
              <a:ext uri="{FF2B5EF4-FFF2-40B4-BE49-F238E27FC236}">
                <a16:creationId xmlns:a16="http://schemas.microsoft.com/office/drawing/2014/main" id="{B9FCC481-B21C-B04C-88E9-9A1A336709C4}"/>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High level Design</a:t>
            </a:r>
            <a:endParaRPr kumimoji="1" lang="zh-CN" altLang="en-US" sz="2800" dirty="0">
              <a:latin typeface="PMingLiU" panose="02020500000000000000" pitchFamily="18" charset="-120"/>
              <a:ea typeface="PMingLiU" panose="02020500000000000000" pitchFamily="18" charset="-120"/>
            </a:endParaRPr>
          </a:p>
        </p:txBody>
      </p:sp>
      <p:pic>
        <p:nvPicPr>
          <p:cNvPr id="3" name="图片 2">
            <a:extLst>
              <a:ext uri="{FF2B5EF4-FFF2-40B4-BE49-F238E27FC236}">
                <a16:creationId xmlns:a16="http://schemas.microsoft.com/office/drawing/2014/main" id="{6866EEDF-F9DF-3A43-9AC2-0EB3355B9759}"/>
              </a:ext>
            </a:extLst>
          </p:cNvPr>
          <p:cNvPicPr>
            <a:picLocks noChangeAspect="1"/>
          </p:cNvPicPr>
          <p:nvPr/>
        </p:nvPicPr>
        <p:blipFill rotWithShape="1">
          <a:blip r:embed="rId7"/>
          <a:srcRect t="4494"/>
          <a:stretch/>
        </p:blipFill>
        <p:spPr>
          <a:xfrm>
            <a:off x="3310415" y="513496"/>
            <a:ext cx="5125363" cy="5645648"/>
          </a:xfrm>
          <a:prstGeom prst="rect">
            <a:avLst/>
          </a:prstGeom>
        </p:spPr>
      </p:pic>
    </p:spTree>
    <p:extLst>
      <p:ext uri="{BB962C8B-B14F-4D97-AF65-F5344CB8AC3E}">
        <p14:creationId xmlns:p14="http://schemas.microsoft.com/office/powerpoint/2010/main" val="2331190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Interface</a:t>
            </a:r>
            <a:r>
              <a:rPr lang="en" altLang="zh-CN" b="1" dirty="0"/>
              <a:t> </a:t>
            </a:r>
            <a:r>
              <a:rPr kumimoji="1" lang="en" altLang="zh-CN" sz="2400" dirty="0">
                <a:solidFill>
                  <a:schemeClr val="bg1">
                    <a:lumMod val="50000"/>
                    <a:lumOff val="50000"/>
                  </a:schemeClr>
                </a:solidFill>
              </a:rPr>
              <a:t>Specifications</a:t>
            </a:r>
          </a:p>
        </p:txBody>
      </p:sp>
      <p:pic>
        <p:nvPicPr>
          <p:cNvPr id="2" name="图片 1">
            <a:extLst>
              <a:ext uri="{FF2B5EF4-FFF2-40B4-BE49-F238E27FC236}">
                <a16:creationId xmlns:a16="http://schemas.microsoft.com/office/drawing/2014/main" id="{A5035A54-6786-D845-8025-35BA2136D435}"/>
              </a:ext>
            </a:extLst>
          </p:cNvPr>
          <p:cNvPicPr>
            <a:picLocks noChangeAspect="1"/>
          </p:cNvPicPr>
          <p:nvPr/>
        </p:nvPicPr>
        <p:blipFill>
          <a:blip r:embed="rId3"/>
          <a:stretch>
            <a:fillRect/>
          </a:stretch>
        </p:blipFill>
        <p:spPr>
          <a:xfrm>
            <a:off x="475018" y="1366584"/>
            <a:ext cx="1982535" cy="1716585"/>
          </a:xfrm>
          <a:prstGeom prst="rect">
            <a:avLst/>
          </a:prstGeom>
        </p:spPr>
      </p:pic>
      <p:pic>
        <p:nvPicPr>
          <p:cNvPr id="11" name="图片 10">
            <a:extLst>
              <a:ext uri="{FF2B5EF4-FFF2-40B4-BE49-F238E27FC236}">
                <a16:creationId xmlns:a16="http://schemas.microsoft.com/office/drawing/2014/main" id="{27D46027-0F8F-404F-A9C7-B37326050634}"/>
              </a:ext>
            </a:extLst>
          </p:cNvPr>
          <p:cNvPicPr>
            <a:picLocks noChangeAspect="1"/>
          </p:cNvPicPr>
          <p:nvPr/>
        </p:nvPicPr>
        <p:blipFill rotWithShape="1">
          <a:blip r:embed="rId4"/>
          <a:srcRect t="3590" b="3077"/>
          <a:stretch/>
        </p:blipFill>
        <p:spPr>
          <a:xfrm>
            <a:off x="8674749" y="3429000"/>
            <a:ext cx="2162796" cy="3007818"/>
          </a:xfrm>
          <a:prstGeom prst="rect">
            <a:avLst/>
          </a:prstGeom>
        </p:spPr>
      </p:pic>
      <p:pic>
        <p:nvPicPr>
          <p:cNvPr id="4" name="图片 3">
            <a:extLst>
              <a:ext uri="{FF2B5EF4-FFF2-40B4-BE49-F238E27FC236}">
                <a16:creationId xmlns:a16="http://schemas.microsoft.com/office/drawing/2014/main" id="{A71B5C16-370C-2D45-9942-DF1FA4F22923}"/>
              </a:ext>
            </a:extLst>
          </p:cNvPr>
          <p:cNvPicPr>
            <a:picLocks noChangeAspect="1"/>
          </p:cNvPicPr>
          <p:nvPr/>
        </p:nvPicPr>
        <p:blipFill rotWithShape="1">
          <a:blip r:embed="rId5"/>
          <a:srcRect t="3761" b="3761"/>
          <a:stretch/>
        </p:blipFill>
        <p:spPr>
          <a:xfrm>
            <a:off x="475018" y="3706673"/>
            <a:ext cx="2058618" cy="2452471"/>
          </a:xfrm>
          <a:prstGeom prst="rect">
            <a:avLst/>
          </a:prstGeom>
        </p:spPr>
      </p:pic>
      <p:pic>
        <p:nvPicPr>
          <p:cNvPr id="10" name="图片 9">
            <a:extLst>
              <a:ext uri="{FF2B5EF4-FFF2-40B4-BE49-F238E27FC236}">
                <a16:creationId xmlns:a16="http://schemas.microsoft.com/office/drawing/2014/main" id="{82D0A04A-9050-BC40-BBD5-98129F3E9915}"/>
              </a:ext>
            </a:extLst>
          </p:cNvPr>
          <p:cNvPicPr>
            <a:picLocks noChangeAspect="1"/>
          </p:cNvPicPr>
          <p:nvPr/>
        </p:nvPicPr>
        <p:blipFill rotWithShape="1">
          <a:blip r:embed="rId6"/>
          <a:srcRect t="3077" b="3247"/>
          <a:stretch/>
        </p:blipFill>
        <p:spPr>
          <a:xfrm>
            <a:off x="5802924" y="128111"/>
            <a:ext cx="5036600" cy="6575259"/>
          </a:xfrm>
          <a:prstGeom prst="rect">
            <a:avLst/>
          </a:prstGeom>
        </p:spPr>
      </p:pic>
      <p:sp>
        <p:nvSpPr>
          <p:cNvPr id="9" name="文本框 8">
            <a:extLst>
              <a:ext uri="{FF2B5EF4-FFF2-40B4-BE49-F238E27FC236}">
                <a16:creationId xmlns:a16="http://schemas.microsoft.com/office/drawing/2014/main" id="{4750DB71-4804-5E4B-861D-91EDA1D767B2}"/>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High level Design</a:t>
            </a:r>
            <a:endParaRPr kumimoji="1" lang="zh-CN" altLang="en-US" sz="2800" dirty="0">
              <a:latin typeface="PMingLiU" panose="02020500000000000000" pitchFamily="18" charset="-120"/>
              <a:ea typeface="PMingLiU" panose="02020500000000000000" pitchFamily="18" charset="-120"/>
            </a:endParaRPr>
          </a:p>
        </p:txBody>
      </p:sp>
      <p:pic>
        <p:nvPicPr>
          <p:cNvPr id="13" name="图片 12">
            <a:extLst>
              <a:ext uri="{FF2B5EF4-FFF2-40B4-BE49-F238E27FC236}">
                <a16:creationId xmlns:a16="http://schemas.microsoft.com/office/drawing/2014/main" id="{8BAFCD55-D53D-7346-89DA-B8A6074D9D31}"/>
              </a:ext>
            </a:extLst>
          </p:cNvPr>
          <p:cNvPicPr>
            <a:picLocks noChangeAspect="1"/>
          </p:cNvPicPr>
          <p:nvPr/>
        </p:nvPicPr>
        <p:blipFill rotWithShape="1">
          <a:blip r:embed="rId7"/>
          <a:srcRect t="4494"/>
          <a:stretch/>
        </p:blipFill>
        <p:spPr>
          <a:xfrm>
            <a:off x="2764634" y="1366584"/>
            <a:ext cx="1672551" cy="1842335"/>
          </a:xfrm>
          <a:prstGeom prst="rect">
            <a:avLst/>
          </a:prstGeom>
        </p:spPr>
      </p:pic>
    </p:spTree>
    <p:extLst>
      <p:ext uri="{BB962C8B-B14F-4D97-AF65-F5344CB8AC3E}">
        <p14:creationId xmlns:p14="http://schemas.microsoft.com/office/powerpoint/2010/main" val="1379874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Interface</a:t>
            </a:r>
            <a:r>
              <a:rPr lang="en" altLang="zh-CN" b="1" dirty="0"/>
              <a:t> </a:t>
            </a:r>
            <a:r>
              <a:rPr kumimoji="1" lang="en" altLang="zh-CN" sz="2400" dirty="0">
                <a:solidFill>
                  <a:schemeClr val="bg1">
                    <a:lumMod val="50000"/>
                    <a:lumOff val="50000"/>
                  </a:schemeClr>
                </a:solidFill>
              </a:rPr>
              <a:t>Specifications</a:t>
            </a:r>
          </a:p>
        </p:txBody>
      </p:sp>
      <p:pic>
        <p:nvPicPr>
          <p:cNvPr id="2" name="图片 1">
            <a:extLst>
              <a:ext uri="{FF2B5EF4-FFF2-40B4-BE49-F238E27FC236}">
                <a16:creationId xmlns:a16="http://schemas.microsoft.com/office/drawing/2014/main" id="{A5035A54-6786-D845-8025-35BA2136D435}"/>
              </a:ext>
            </a:extLst>
          </p:cNvPr>
          <p:cNvPicPr>
            <a:picLocks noChangeAspect="1"/>
          </p:cNvPicPr>
          <p:nvPr/>
        </p:nvPicPr>
        <p:blipFill>
          <a:blip r:embed="rId3"/>
          <a:stretch>
            <a:fillRect/>
          </a:stretch>
        </p:blipFill>
        <p:spPr>
          <a:xfrm>
            <a:off x="475018" y="1366584"/>
            <a:ext cx="1982535" cy="1716585"/>
          </a:xfrm>
          <a:prstGeom prst="rect">
            <a:avLst/>
          </a:prstGeom>
        </p:spPr>
      </p:pic>
      <p:pic>
        <p:nvPicPr>
          <p:cNvPr id="11" name="图片 10">
            <a:extLst>
              <a:ext uri="{FF2B5EF4-FFF2-40B4-BE49-F238E27FC236}">
                <a16:creationId xmlns:a16="http://schemas.microsoft.com/office/drawing/2014/main" id="{27D46027-0F8F-404F-A9C7-B37326050634}"/>
              </a:ext>
            </a:extLst>
          </p:cNvPr>
          <p:cNvPicPr>
            <a:picLocks noChangeAspect="1"/>
          </p:cNvPicPr>
          <p:nvPr/>
        </p:nvPicPr>
        <p:blipFill rotWithShape="1">
          <a:blip r:embed="rId4"/>
          <a:srcRect t="3590" b="3077"/>
          <a:stretch/>
        </p:blipFill>
        <p:spPr>
          <a:xfrm>
            <a:off x="6283569" y="262374"/>
            <a:ext cx="4553976" cy="6333251"/>
          </a:xfrm>
          <a:prstGeom prst="rect">
            <a:avLst/>
          </a:prstGeom>
        </p:spPr>
      </p:pic>
      <p:pic>
        <p:nvPicPr>
          <p:cNvPr id="4" name="图片 3">
            <a:extLst>
              <a:ext uri="{FF2B5EF4-FFF2-40B4-BE49-F238E27FC236}">
                <a16:creationId xmlns:a16="http://schemas.microsoft.com/office/drawing/2014/main" id="{A71B5C16-370C-2D45-9942-DF1FA4F22923}"/>
              </a:ext>
            </a:extLst>
          </p:cNvPr>
          <p:cNvPicPr>
            <a:picLocks noChangeAspect="1"/>
          </p:cNvPicPr>
          <p:nvPr/>
        </p:nvPicPr>
        <p:blipFill rotWithShape="1">
          <a:blip r:embed="rId5"/>
          <a:srcRect t="3761" b="3761"/>
          <a:stretch/>
        </p:blipFill>
        <p:spPr>
          <a:xfrm>
            <a:off x="475018" y="3706673"/>
            <a:ext cx="2058618" cy="2452471"/>
          </a:xfrm>
          <a:prstGeom prst="rect">
            <a:avLst/>
          </a:prstGeom>
        </p:spPr>
      </p:pic>
      <p:pic>
        <p:nvPicPr>
          <p:cNvPr id="10" name="图片 9">
            <a:extLst>
              <a:ext uri="{FF2B5EF4-FFF2-40B4-BE49-F238E27FC236}">
                <a16:creationId xmlns:a16="http://schemas.microsoft.com/office/drawing/2014/main" id="{82D0A04A-9050-BC40-BBD5-98129F3E9915}"/>
              </a:ext>
            </a:extLst>
          </p:cNvPr>
          <p:cNvPicPr>
            <a:picLocks noChangeAspect="1"/>
          </p:cNvPicPr>
          <p:nvPr/>
        </p:nvPicPr>
        <p:blipFill rotWithShape="1">
          <a:blip r:embed="rId6"/>
          <a:srcRect t="3077" b="3247"/>
          <a:stretch/>
        </p:blipFill>
        <p:spPr>
          <a:xfrm>
            <a:off x="2801814" y="3754198"/>
            <a:ext cx="1878575" cy="2452471"/>
          </a:xfrm>
          <a:prstGeom prst="rect">
            <a:avLst/>
          </a:prstGeom>
        </p:spPr>
      </p:pic>
      <p:sp>
        <p:nvSpPr>
          <p:cNvPr id="9" name="文本框 8">
            <a:extLst>
              <a:ext uri="{FF2B5EF4-FFF2-40B4-BE49-F238E27FC236}">
                <a16:creationId xmlns:a16="http://schemas.microsoft.com/office/drawing/2014/main" id="{FDB21264-F456-084F-A845-0349155A1CAB}"/>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High level Design</a:t>
            </a:r>
            <a:endParaRPr kumimoji="1" lang="zh-CN" altLang="en-US" sz="2800" dirty="0">
              <a:latin typeface="PMingLiU" panose="02020500000000000000" pitchFamily="18" charset="-120"/>
              <a:ea typeface="PMingLiU" panose="02020500000000000000" pitchFamily="18" charset="-120"/>
            </a:endParaRPr>
          </a:p>
        </p:txBody>
      </p:sp>
      <p:pic>
        <p:nvPicPr>
          <p:cNvPr id="13" name="图片 12">
            <a:extLst>
              <a:ext uri="{FF2B5EF4-FFF2-40B4-BE49-F238E27FC236}">
                <a16:creationId xmlns:a16="http://schemas.microsoft.com/office/drawing/2014/main" id="{561B165D-DD59-584A-894D-FE807337C5D8}"/>
              </a:ext>
            </a:extLst>
          </p:cNvPr>
          <p:cNvPicPr>
            <a:picLocks noChangeAspect="1"/>
          </p:cNvPicPr>
          <p:nvPr/>
        </p:nvPicPr>
        <p:blipFill rotWithShape="1">
          <a:blip r:embed="rId7"/>
          <a:srcRect t="4494"/>
          <a:stretch/>
        </p:blipFill>
        <p:spPr>
          <a:xfrm>
            <a:off x="2764634" y="1366584"/>
            <a:ext cx="1672551" cy="1842335"/>
          </a:xfrm>
          <a:prstGeom prst="rect">
            <a:avLst/>
          </a:prstGeom>
        </p:spPr>
      </p:pic>
    </p:spTree>
    <p:extLst>
      <p:ext uri="{BB962C8B-B14F-4D97-AF65-F5344CB8AC3E}">
        <p14:creationId xmlns:p14="http://schemas.microsoft.com/office/powerpoint/2010/main" val="2313516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1D63001-A73F-9C46-8B0B-25B04289A1B1}"/>
              </a:ext>
            </a:extLst>
          </p:cNvPr>
          <p:cNvPicPr>
            <a:picLocks noChangeAspect="1"/>
          </p:cNvPicPr>
          <p:nvPr/>
        </p:nvPicPr>
        <p:blipFill>
          <a:blip r:embed="rId3"/>
          <a:stretch>
            <a:fillRect/>
          </a:stretch>
        </p:blipFill>
        <p:spPr>
          <a:xfrm>
            <a:off x="8187336" y="4386655"/>
            <a:ext cx="3862974" cy="1922586"/>
          </a:xfrm>
          <a:prstGeom prst="rect">
            <a:avLst/>
          </a:prstGeom>
        </p:spPr>
      </p:pic>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Process Flow Design</a:t>
            </a:r>
          </a:p>
        </p:txBody>
      </p:sp>
      <p:sp>
        <p:nvSpPr>
          <p:cNvPr id="9" name="文本框 8">
            <a:extLst>
              <a:ext uri="{FF2B5EF4-FFF2-40B4-BE49-F238E27FC236}">
                <a16:creationId xmlns:a16="http://schemas.microsoft.com/office/drawing/2014/main" id="{FDB21264-F456-084F-A845-0349155A1CAB}"/>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Detailed Design</a:t>
            </a:r>
            <a:endParaRPr kumimoji="1" lang="zh-CN" altLang="en-US" sz="2800" dirty="0">
              <a:latin typeface="PMingLiU" panose="02020500000000000000" pitchFamily="18" charset="-120"/>
              <a:ea typeface="PMingLiU" panose="02020500000000000000" pitchFamily="18" charset="-120"/>
            </a:endParaRPr>
          </a:p>
        </p:txBody>
      </p:sp>
      <p:pic>
        <p:nvPicPr>
          <p:cNvPr id="6" name="图片 5">
            <a:extLst>
              <a:ext uri="{FF2B5EF4-FFF2-40B4-BE49-F238E27FC236}">
                <a16:creationId xmlns:a16="http://schemas.microsoft.com/office/drawing/2014/main" id="{89919CB2-15F1-DA49-879F-1AE2FC051A61}"/>
              </a:ext>
            </a:extLst>
          </p:cNvPr>
          <p:cNvPicPr>
            <a:picLocks noChangeAspect="1"/>
          </p:cNvPicPr>
          <p:nvPr/>
        </p:nvPicPr>
        <p:blipFill>
          <a:blip r:embed="rId4"/>
          <a:stretch>
            <a:fillRect/>
          </a:stretch>
        </p:blipFill>
        <p:spPr>
          <a:xfrm>
            <a:off x="804409" y="1112995"/>
            <a:ext cx="4094182" cy="5586035"/>
          </a:xfrm>
          <a:prstGeom prst="rect">
            <a:avLst/>
          </a:prstGeom>
        </p:spPr>
      </p:pic>
      <p:pic>
        <p:nvPicPr>
          <p:cNvPr id="8" name="图片 7">
            <a:extLst>
              <a:ext uri="{FF2B5EF4-FFF2-40B4-BE49-F238E27FC236}">
                <a16:creationId xmlns:a16="http://schemas.microsoft.com/office/drawing/2014/main" id="{A5F671CB-1B5E-2440-9242-41F5444E1973}"/>
              </a:ext>
            </a:extLst>
          </p:cNvPr>
          <p:cNvPicPr>
            <a:picLocks noChangeAspect="1"/>
          </p:cNvPicPr>
          <p:nvPr/>
        </p:nvPicPr>
        <p:blipFill>
          <a:blip r:embed="rId5"/>
          <a:stretch>
            <a:fillRect/>
          </a:stretch>
        </p:blipFill>
        <p:spPr>
          <a:xfrm>
            <a:off x="5179795" y="4386655"/>
            <a:ext cx="2867013" cy="1922585"/>
          </a:xfrm>
          <a:prstGeom prst="rect">
            <a:avLst/>
          </a:prstGeom>
        </p:spPr>
      </p:pic>
      <p:pic>
        <p:nvPicPr>
          <p:cNvPr id="14" name="图片 13">
            <a:extLst>
              <a:ext uri="{FF2B5EF4-FFF2-40B4-BE49-F238E27FC236}">
                <a16:creationId xmlns:a16="http://schemas.microsoft.com/office/drawing/2014/main" id="{6593C9C1-7101-5748-9C79-4342253C30B0}"/>
              </a:ext>
            </a:extLst>
          </p:cNvPr>
          <p:cNvPicPr>
            <a:picLocks noChangeAspect="1"/>
          </p:cNvPicPr>
          <p:nvPr/>
        </p:nvPicPr>
        <p:blipFill>
          <a:blip r:embed="rId6"/>
          <a:stretch>
            <a:fillRect/>
          </a:stretch>
        </p:blipFill>
        <p:spPr>
          <a:xfrm>
            <a:off x="9242925" y="1646326"/>
            <a:ext cx="2867014" cy="1968913"/>
          </a:xfrm>
          <a:prstGeom prst="rect">
            <a:avLst/>
          </a:prstGeom>
        </p:spPr>
      </p:pic>
      <p:pic>
        <p:nvPicPr>
          <p:cNvPr id="16" name="图片 15">
            <a:extLst>
              <a:ext uri="{FF2B5EF4-FFF2-40B4-BE49-F238E27FC236}">
                <a16:creationId xmlns:a16="http://schemas.microsoft.com/office/drawing/2014/main" id="{918C4146-B9E5-A24D-BD1B-1E4F6347A77C}"/>
              </a:ext>
            </a:extLst>
          </p:cNvPr>
          <p:cNvPicPr>
            <a:picLocks noChangeAspect="1"/>
          </p:cNvPicPr>
          <p:nvPr/>
        </p:nvPicPr>
        <p:blipFill>
          <a:blip r:embed="rId7"/>
          <a:stretch>
            <a:fillRect/>
          </a:stretch>
        </p:blipFill>
        <p:spPr>
          <a:xfrm>
            <a:off x="5320324" y="701800"/>
            <a:ext cx="3765963" cy="3306699"/>
          </a:xfrm>
          <a:prstGeom prst="rect">
            <a:avLst/>
          </a:prstGeom>
        </p:spPr>
      </p:pic>
    </p:spTree>
    <p:extLst>
      <p:ext uri="{BB962C8B-B14F-4D97-AF65-F5344CB8AC3E}">
        <p14:creationId xmlns:p14="http://schemas.microsoft.com/office/powerpoint/2010/main" val="935240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1D63001-A73F-9C46-8B0B-25B04289A1B1}"/>
              </a:ext>
            </a:extLst>
          </p:cNvPr>
          <p:cNvPicPr>
            <a:picLocks noChangeAspect="1"/>
          </p:cNvPicPr>
          <p:nvPr/>
        </p:nvPicPr>
        <p:blipFill>
          <a:blip r:embed="rId3"/>
          <a:stretch>
            <a:fillRect/>
          </a:stretch>
        </p:blipFill>
        <p:spPr>
          <a:xfrm>
            <a:off x="8187336" y="4386655"/>
            <a:ext cx="3862974" cy="1922586"/>
          </a:xfrm>
          <a:prstGeom prst="rect">
            <a:avLst/>
          </a:prstGeom>
        </p:spPr>
      </p:pic>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Process Flow Design</a:t>
            </a:r>
          </a:p>
        </p:txBody>
      </p:sp>
      <p:sp>
        <p:nvSpPr>
          <p:cNvPr id="9" name="文本框 8">
            <a:extLst>
              <a:ext uri="{FF2B5EF4-FFF2-40B4-BE49-F238E27FC236}">
                <a16:creationId xmlns:a16="http://schemas.microsoft.com/office/drawing/2014/main" id="{FDB21264-F456-084F-A845-0349155A1CAB}"/>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Detailed Design</a:t>
            </a:r>
            <a:endParaRPr kumimoji="1" lang="zh-CN" altLang="en-US" sz="2800" dirty="0">
              <a:latin typeface="PMingLiU" panose="02020500000000000000" pitchFamily="18" charset="-120"/>
              <a:ea typeface="PMingLiU" panose="02020500000000000000" pitchFamily="18" charset="-120"/>
            </a:endParaRPr>
          </a:p>
        </p:txBody>
      </p:sp>
      <p:pic>
        <p:nvPicPr>
          <p:cNvPr id="6" name="图片 5">
            <a:extLst>
              <a:ext uri="{FF2B5EF4-FFF2-40B4-BE49-F238E27FC236}">
                <a16:creationId xmlns:a16="http://schemas.microsoft.com/office/drawing/2014/main" id="{89919CB2-15F1-DA49-879F-1AE2FC051A61}"/>
              </a:ext>
            </a:extLst>
          </p:cNvPr>
          <p:cNvPicPr>
            <a:picLocks noChangeAspect="1"/>
          </p:cNvPicPr>
          <p:nvPr/>
        </p:nvPicPr>
        <p:blipFill>
          <a:blip r:embed="rId4"/>
          <a:stretch>
            <a:fillRect/>
          </a:stretch>
        </p:blipFill>
        <p:spPr>
          <a:xfrm>
            <a:off x="296885" y="1174551"/>
            <a:ext cx="1971975" cy="2690531"/>
          </a:xfrm>
          <a:prstGeom prst="rect">
            <a:avLst/>
          </a:prstGeom>
        </p:spPr>
      </p:pic>
      <p:pic>
        <p:nvPicPr>
          <p:cNvPr id="8" name="图片 7">
            <a:extLst>
              <a:ext uri="{FF2B5EF4-FFF2-40B4-BE49-F238E27FC236}">
                <a16:creationId xmlns:a16="http://schemas.microsoft.com/office/drawing/2014/main" id="{A5F671CB-1B5E-2440-9242-41F5444E1973}"/>
              </a:ext>
            </a:extLst>
          </p:cNvPr>
          <p:cNvPicPr>
            <a:picLocks noChangeAspect="1"/>
          </p:cNvPicPr>
          <p:nvPr/>
        </p:nvPicPr>
        <p:blipFill>
          <a:blip r:embed="rId5"/>
          <a:stretch>
            <a:fillRect/>
          </a:stretch>
        </p:blipFill>
        <p:spPr>
          <a:xfrm>
            <a:off x="5179795" y="4386655"/>
            <a:ext cx="2867013" cy="1922585"/>
          </a:xfrm>
          <a:prstGeom prst="rect">
            <a:avLst/>
          </a:prstGeom>
        </p:spPr>
      </p:pic>
      <p:pic>
        <p:nvPicPr>
          <p:cNvPr id="14" name="图片 13">
            <a:extLst>
              <a:ext uri="{FF2B5EF4-FFF2-40B4-BE49-F238E27FC236}">
                <a16:creationId xmlns:a16="http://schemas.microsoft.com/office/drawing/2014/main" id="{6593C9C1-7101-5748-9C79-4342253C30B0}"/>
              </a:ext>
            </a:extLst>
          </p:cNvPr>
          <p:cNvPicPr>
            <a:picLocks noChangeAspect="1"/>
          </p:cNvPicPr>
          <p:nvPr/>
        </p:nvPicPr>
        <p:blipFill>
          <a:blip r:embed="rId6"/>
          <a:stretch>
            <a:fillRect/>
          </a:stretch>
        </p:blipFill>
        <p:spPr>
          <a:xfrm>
            <a:off x="9242925" y="1646326"/>
            <a:ext cx="2867014" cy="1968913"/>
          </a:xfrm>
          <a:prstGeom prst="rect">
            <a:avLst/>
          </a:prstGeom>
        </p:spPr>
      </p:pic>
      <p:pic>
        <p:nvPicPr>
          <p:cNvPr id="16" name="图片 15">
            <a:extLst>
              <a:ext uri="{FF2B5EF4-FFF2-40B4-BE49-F238E27FC236}">
                <a16:creationId xmlns:a16="http://schemas.microsoft.com/office/drawing/2014/main" id="{918C4146-B9E5-A24D-BD1B-1E4F6347A77C}"/>
              </a:ext>
            </a:extLst>
          </p:cNvPr>
          <p:cNvPicPr>
            <a:picLocks noChangeAspect="1"/>
          </p:cNvPicPr>
          <p:nvPr/>
        </p:nvPicPr>
        <p:blipFill>
          <a:blip r:embed="rId7"/>
          <a:stretch>
            <a:fillRect/>
          </a:stretch>
        </p:blipFill>
        <p:spPr>
          <a:xfrm>
            <a:off x="2590800" y="701800"/>
            <a:ext cx="6495487" cy="5703354"/>
          </a:xfrm>
          <a:prstGeom prst="rect">
            <a:avLst/>
          </a:prstGeom>
        </p:spPr>
      </p:pic>
    </p:spTree>
    <p:extLst>
      <p:ext uri="{BB962C8B-B14F-4D97-AF65-F5344CB8AC3E}">
        <p14:creationId xmlns:p14="http://schemas.microsoft.com/office/powerpoint/2010/main" val="1822010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1D63001-A73F-9C46-8B0B-25B04289A1B1}"/>
              </a:ext>
            </a:extLst>
          </p:cNvPr>
          <p:cNvPicPr>
            <a:picLocks noChangeAspect="1"/>
          </p:cNvPicPr>
          <p:nvPr/>
        </p:nvPicPr>
        <p:blipFill>
          <a:blip r:embed="rId3"/>
          <a:stretch>
            <a:fillRect/>
          </a:stretch>
        </p:blipFill>
        <p:spPr>
          <a:xfrm>
            <a:off x="8187336" y="4386655"/>
            <a:ext cx="3862974" cy="1922586"/>
          </a:xfrm>
          <a:prstGeom prst="rect">
            <a:avLst/>
          </a:prstGeom>
        </p:spPr>
      </p:pic>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Process Flow Design</a:t>
            </a:r>
          </a:p>
        </p:txBody>
      </p:sp>
      <p:sp>
        <p:nvSpPr>
          <p:cNvPr id="9" name="文本框 8">
            <a:extLst>
              <a:ext uri="{FF2B5EF4-FFF2-40B4-BE49-F238E27FC236}">
                <a16:creationId xmlns:a16="http://schemas.microsoft.com/office/drawing/2014/main" id="{FDB21264-F456-084F-A845-0349155A1CAB}"/>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Detailed Design</a:t>
            </a:r>
            <a:endParaRPr kumimoji="1" lang="zh-CN" altLang="en-US" sz="2800" dirty="0">
              <a:latin typeface="PMingLiU" panose="02020500000000000000" pitchFamily="18" charset="-120"/>
              <a:ea typeface="PMingLiU" panose="02020500000000000000" pitchFamily="18" charset="-120"/>
            </a:endParaRPr>
          </a:p>
        </p:txBody>
      </p:sp>
      <p:pic>
        <p:nvPicPr>
          <p:cNvPr id="14" name="图片 13">
            <a:extLst>
              <a:ext uri="{FF2B5EF4-FFF2-40B4-BE49-F238E27FC236}">
                <a16:creationId xmlns:a16="http://schemas.microsoft.com/office/drawing/2014/main" id="{6593C9C1-7101-5748-9C79-4342253C30B0}"/>
              </a:ext>
            </a:extLst>
          </p:cNvPr>
          <p:cNvPicPr>
            <a:picLocks noChangeAspect="1"/>
          </p:cNvPicPr>
          <p:nvPr/>
        </p:nvPicPr>
        <p:blipFill>
          <a:blip r:embed="rId4"/>
          <a:stretch>
            <a:fillRect/>
          </a:stretch>
        </p:blipFill>
        <p:spPr>
          <a:xfrm>
            <a:off x="9242925" y="1646326"/>
            <a:ext cx="2867014" cy="1968913"/>
          </a:xfrm>
          <a:prstGeom prst="rect">
            <a:avLst/>
          </a:prstGeom>
        </p:spPr>
      </p:pic>
      <p:pic>
        <p:nvPicPr>
          <p:cNvPr id="16" name="图片 15">
            <a:extLst>
              <a:ext uri="{FF2B5EF4-FFF2-40B4-BE49-F238E27FC236}">
                <a16:creationId xmlns:a16="http://schemas.microsoft.com/office/drawing/2014/main" id="{918C4146-B9E5-A24D-BD1B-1E4F6347A77C}"/>
              </a:ext>
            </a:extLst>
          </p:cNvPr>
          <p:cNvPicPr>
            <a:picLocks noChangeAspect="1"/>
          </p:cNvPicPr>
          <p:nvPr/>
        </p:nvPicPr>
        <p:blipFill>
          <a:blip r:embed="rId5"/>
          <a:stretch>
            <a:fillRect/>
          </a:stretch>
        </p:blipFill>
        <p:spPr>
          <a:xfrm>
            <a:off x="296885" y="4079631"/>
            <a:ext cx="2661864" cy="2337246"/>
          </a:xfrm>
          <a:prstGeom prst="rect">
            <a:avLst/>
          </a:prstGeom>
        </p:spPr>
      </p:pic>
      <p:pic>
        <p:nvPicPr>
          <p:cNvPr id="10" name="图片 9">
            <a:extLst>
              <a:ext uri="{FF2B5EF4-FFF2-40B4-BE49-F238E27FC236}">
                <a16:creationId xmlns:a16="http://schemas.microsoft.com/office/drawing/2014/main" id="{0434E0FF-0EF0-3F44-BEBC-E1CBECFFB7FC}"/>
              </a:ext>
            </a:extLst>
          </p:cNvPr>
          <p:cNvPicPr>
            <a:picLocks noChangeAspect="1"/>
          </p:cNvPicPr>
          <p:nvPr/>
        </p:nvPicPr>
        <p:blipFill>
          <a:blip r:embed="rId6"/>
          <a:stretch>
            <a:fillRect/>
          </a:stretch>
        </p:blipFill>
        <p:spPr>
          <a:xfrm>
            <a:off x="296885" y="1174551"/>
            <a:ext cx="1971975" cy="2690531"/>
          </a:xfrm>
          <a:prstGeom prst="rect">
            <a:avLst/>
          </a:prstGeom>
        </p:spPr>
      </p:pic>
      <p:pic>
        <p:nvPicPr>
          <p:cNvPr id="8" name="图片 7">
            <a:extLst>
              <a:ext uri="{FF2B5EF4-FFF2-40B4-BE49-F238E27FC236}">
                <a16:creationId xmlns:a16="http://schemas.microsoft.com/office/drawing/2014/main" id="{A5F671CB-1B5E-2440-9242-41F5444E1973}"/>
              </a:ext>
            </a:extLst>
          </p:cNvPr>
          <p:cNvPicPr>
            <a:picLocks noChangeAspect="1"/>
          </p:cNvPicPr>
          <p:nvPr/>
        </p:nvPicPr>
        <p:blipFill>
          <a:blip r:embed="rId7"/>
          <a:stretch>
            <a:fillRect/>
          </a:stretch>
        </p:blipFill>
        <p:spPr>
          <a:xfrm>
            <a:off x="2537403" y="2068469"/>
            <a:ext cx="5649933" cy="3788778"/>
          </a:xfrm>
          <a:prstGeom prst="rect">
            <a:avLst/>
          </a:prstGeom>
        </p:spPr>
      </p:pic>
    </p:spTree>
    <p:extLst>
      <p:ext uri="{BB962C8B-B14F-4D97-AF65-F5344CB8AC3E}">
        <p14:creationId xmlns:p14="http://schemas.microsoft.com/office/powerpoint/2010/main" val="224786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Process Flow Design</a:t>
            </a:r>
          </a:p>
        </p:txBody>
      </p:sp>
      <p:sp>
        <p:nvSpPr>
          <p:cNvPr id="9" name="文本框 8">
            <a:extLst>
              <a:ext uri="{FF2B5EF4-FFF2-40B4-BE49-F238E27FC236}">
                <a16:creationId xmlns:a16="http://schemas.microsoft.com/office/drawing/2014/main" id="{FDB21264-F456-084F-A845-0349155A1CAB}"/>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Detailed Design</a:t>
            </a:r>
            <a:endParaRPr kumimoji="1" lang="zh-CN" altLang="en-US" sz="2800" dirty="0">
              <a:latin typeface="PMingLiU" panose="02020500000000000000" pitchFamily="18" charset="-120"/>
              <a:ea typeface="PMingLiU" panose="02020500000000000000" pitchFamily="18" charset="-120"/>
            </a:endParaRPr>
          </a:p>
        </p:txBody>
      </p:sp>
      <p:pic>
        <p:nvPicPr>
          <p:cNvPr id="14" name="图片 13">
            <a:extLst>
              <a:ext uri="{FF2B5EF4-FFF2-40B4-BE49-F238E27FC236}">
                <a16:creationId xmlns:a16="http://schemas.microsoft.com/office/drawing/2014/main" id="{6593C9C1-7101-5748-9C79-4342253C30B0}"/>
              </a:ext>
            </a:extLst>
          </p:cNvPr>
          <p:cNvPicPr>
            <a:picLocks noChangeAspect="1"/>
          </p:cNvPicPr>
          <p:nvPr/>
        </p:nvPicPr>
        <p:blipFill>
          <a:blip r:embed="rId3"/>
          <a:stretch>
            <a:fillRect/>
          </a:stretch>
        </p:blipFill>
        <p:spPr>
          <a:xfrm>
            <a:off x="9242925" y="1646326"/>
            <a:ext cx="2867014" cy="1968913"/>
          </a:xfrm>
          <a:prstGeom prst="rect">
            <a:avLst/>
          </a:prstGeom>
        </p:spPr>
      </p:pic>
      <p:pic>
        <p:nvPicPr>
          <p:cNvPr id="16" name="图片 15">
            <a:extLst>
              <a:ext uri="{FF2B5EF4-FFF2-40B4-BE49-F238E27FC236}">
                <a16:creationId xmlns:a16="http://schemas.microsoft.com/office/drawing/2014/main" id="{918C4146-B9E5-A24D-BD1B-1E4F6347A77C}"/>
              </a:ext>
            </a:extLst>
          </p:cNvPr>
          <p:cNvPicPr>
            <a:picLocks noChangeAspect="1"/>
          </p:cNvPicPr>
          <p:nvPr/>
        </p:nvPicPr>
        <p:blipFill>
          <a:blip r:embed="rId4"/>
          <a:stretch>
            <a:fillRect/>
          </a:stretch>
        </p:blipFill>
        <p:spPr>
          <a:xfrm>
            <a:off x="296885" y="4079631"/>
            <a:ext cx="2661864" cy="2337246"/>
          </a:xfrm>
          <a:prstGeom prst="rect">
            <a:avLst/>
          </a:prstGeom>
        </p:spPr>
      </p:pic>
      <p:pic>
        <p:nvPicPr>
          <p:cNvPr id="10" name="图片 9">
            <a:extLst>
              <a:ext uri="{FF2B5EF4-FFF2-40B4-BE49-F238E27FC236}">
                <a16:creationId xmlns:a16="http://schemas.microsoft.com/office/drawing/2014/main" id="{0434E0FF-0EF0-3F44-BEBC-E1CBECFFB7FC}"/>
              </a:ext>
            </a:extLst>
          </p:cNvPr>
          <p:cNvPicPr>
            <a:picLocks noChangeAspect="1"/>
          </p:cNvPicPr>
          <p:nvPr/>
        </p:nvPicPr>
        <p:blipFill>
          <a:blip r:embed="rId5"/>
          <a:stretch>
            <a:fillRect/>
          </a:stretch>
        </p:blipFill>
        <p:spPr>
          <a:xfrm>
            <a:off x="296885" y="1174551"/>
            <a:ext cx="1971975" cy="2690531"/>
          </a:xfrm>
          <a:prstGeom prst="rect">
            <a:avLst/>
          </a:prstGeom>
        </p:spPr>
      </p:pic>
      <p:pic>
        <p:nvPicPr>
          <p:cNvPr id="8" name="图片 7">
            <a:extLst>
              <a:ext uri="{FF2B5EF4-FFF2-40B4-BE49-F238E27FC236}">
                <a16:creationId xmlns:a16="http://schemas.microsoft.com/office/drawing/2014/main" id="{A5F671CB-1B5E-2440-9242-41F5444E1973}"/>
              </a:ext>
            </a:extLst>
          </p:cNvPr>
          <p:cNvPicPr>
            <a:picLocks noChangeAspect="1"/>
          </p:cNvPicPr>
          <p:nvPr/>
        </p:nvPicPr>
        <p:blipFill>
          <a:blip r:embed="rId6"/>
          <a:stretch>
            <a:fillRect/>
          </a:stretch>
        </p:blipFill>
        <p:spPr>
          <a:xfrm>
            <a:off x="2537402" y="1327545"/>
            <a:ext cx="2867015" cy="1922586"/>
          </a:xfrm>
          <a:prstGeom prst="rect">
            <a:avLst/>
          </a:prstGeom>
        </p:spPr>
      </p:pic>
      <p:pic>
        <p:nvPicPr>
          <p:cNvPr id="18" name="图片 17">
            <a:extLst>
              <a:ext uri="{FF2B5EF4-FFF2-40B4-BE49-F238E27FC236}">
                <a16:creationId xmlns:a16="http://schemas.microsoft.com/office/drawing/2014/main" id="{51D63001-A73F-9C46-8B0B-25B04289A1B1}"/>
              </a:ext>
            </a:extLst>
          </p:cNvPr>
          <p:cNvPicPr>
            <a:picLocks noChangeAspect="1"/>
          </p:cNvPicPr>
          <p:nvPr/>
        </p:nvPicPr>
        <p:blipFill>
          <a:blip r:embed="rId7"/>
          <a:stretch>
            <a:fillRect/>
          </a:stretch>
        </p:blipFill>
        <p:spPr>
          <a:xfrm>
            <a:off x="2720620" y="1543741"/>
            <a:ext cx="9389319" cy="4673025"/>
          </a:xfrm>
          <a:prstGeom prst="rect">
            <a:avLst/>
          </a:prstGeom>
        </p:spPr>
      </p:pic>
    </p:spTree>
    <p:extLst>
      <p:ext uri="{BB962C8B-B14F-4D97-AF65-F5344CB8AC3E}">
        <p14:creationId xmlns:p14="http://schemas.microsoft.com/office/powerpoint/2010/main" val="223529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Process Flow Design</a:t>
            </a:r>
          </a:p>
        </p:txBody>
      </p:sp>
      <p:sp>
        <p:nvSpPr>
          <p:cNvPr id="9" name="文本框 8">
            <a:extLst>
              <a:ext uri="{FF2B5EF4-FFF2-40B4-BE49-F238E27FC236}">
                <a16:creationId xmlns:a16="http://schemas.microsoft.com/office/drawing/2014/main" id="{FDB21264-F456-084F-A845-0349155A1CAB}"/>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Detailed Design</a:t>
            </a:r>
            <a:endParaRPr kumimoji="1" lang="zh-CN" altLang="en-US" sz="2800" dirty="0">
              <a:latin typeface="PMingLiU" panose="02020500000000000000" pitchFamily="18" charset="-120"/>
              <a:ea typeface="PMingLiU" panose="02020500000000000000" pitchFamily="18" charset="-120"/>
            </a:endParaRPr>
          </a:p>
        </p:txBody>
      </p:sp>
      <p:pic>
        <p:nvPicPr>
          <p:cNvPr id="16" name="图片 15">
            <a:extLst>
              <a:ext uri="{FF2B5EF4-FFF2-40B4-BE49-F238E27FC236}">
                <a16:creationId xmlns:a16="http://schemas.microsoft.com/office/drawing/2014/main" id="{918C4146-B9E5-A24D-BD1B-1E4F6347A77C}"/>
              </a:ext>
            </a:extLst>
          </p:cNvPr>
          <p:cNvPicPr>
            <a:picLocks noChangeAspect="1"/>
          </p:cNvPicPr>
          <p:nvPr/>
        </p:nvPicPr>
        <p:blipFill>
          <a:blip r:embed="rId3"/>
          <a:stretch>
            <a:fillRect/>
          </a:stretch>
        </p:blipFill>
        <p:spPr>
          <a:xfrm>
            <a:off x="296885" y="4079631"/>
            <a:ext cx="2661864" cy="2337246"/>
          </a:xfrm>
          <a:prstGeom prst="rect">
            <a:avLst/>
          </a:prstGeom>
        </p:spPr>
      </p:pic>
      <p:pic>
        <p:nvPicPr>
          <p:cNvPr id="10" name="图片 9">
            <a:extLst>
              <a:ext uri="{FF2B5EF4-FFF2-40B4-BE49-F238E27FC236}">
                <a16:creationId xmlns:a16="http://schemas.microsoft.com/office/drawing/2014/main" id="{0434E0FF-0EF0-3F44-BEBC-E1CBECFFB7FC}"/>
              </a:ext>
            </a:extLst>
          </p:cNvPr>
          <p:cNvPicPr>
            <a:picLocks noChangeAspect="1"/>
          </p:cNvPicPr>
          <p:nvPr/>
        </p:nvPicPr>
        <p:blipFill>
          <a:blip r:embed="rId4"/>
          <a:stretch>
            <a:fillRect/>
          </a:stretch>
        </p:blipFill>
        <p:spPr>
          <a:xfrm>
            <a:off x="296885" y="1174551"/>
            <a:ext cx="1971975" cy="2690531"/>
          </a:xfrm>
          <a:prstGeom prst="rect">
            <a:avLst/>
          </a:prstGeom>
        </p:spPr>
      </p:pic>
      <p:pic>
        <p:nvPicPr>
          <p:cNvPr id="8" name="图片 7">
            <a:extLst>
              <a:ext uri="{FF2B5EF4-FFF2-40B4-BE49-F238E27FC236}">
                <a16:creationId xmlns:a16="http://schemas.microsoft.com/office/drawing/2014/main" id="{A5F671CB-1B5E-2440-9242-41F5444E1973}"/>
              </a:ext>
            </a:extLst>
          </p:cNvPr>
          <p:cNvPicPr>
            <a:picLocks noChangeAspect="1"/>
          </p:cNvPicPr>
          <p:nvPr/>
        </p:nvPicPr>
        <p:blipFill>
          <a:blip r:embed="rId5"/>
          <a:stretch>
            <a:fillRect/>
          </a:stretch>
        </p:blipFill>
        <p:spPr>
          <a:xfrm>
            <a:off x="2537402" y="1327545"/>
            <a:ext cx="2867015" cy="1922586"/>
          </a:xfrm>
          <a:prstGeom prst="rect">
            <a:avLst/>
          </a:prstGeom>
        </p:spPr>
      </p:pic>
      <p:pic>
        <p:nvPicPr>
          <p:cNvPr id="18" name="图片 17">
            <a:extLst>
              <a:ext uri="{FF2B5EF4-FFF2-40B4-BE49-F238E27FC236}">
                <a16:creationId xmlns:a16="http://schemas.microsoft.com/office/drawing/2014/main" id="{51D63001-A73F-9C46-8B0B-25B04289A1B1}"/>
              </a:ext>
            </a:extLst>
          </p:cNvPr>
          <p:cNvPicPr>
            <a:picLocks noChangeAspect="1"/>
          </p:cNvPicPr>
          <p:nvPr/>
        </p:nvPicPr>
        <p:blipFill>
          <a:blip r:embed="rId6"/>
          <a:stretch>
            <a:fillRect/>
          </a:stretch>
        </p:blipFill>
        <p:spPr>
          <a:xfrm>
            <a:off x="3071446" y="4079631"/>
            <a:ext cx="4529606" cy="2254366"/>
          </a:xfrm>
          <a:prstGeom prst="rect">
            <a:avLst/>
          </a:prstGeom>
        </p:spPr>
      </p:pic>
      <p:pic>
        <p:nvPicPr>
          <p:cNvPr id="14" name="图片 13">
            <a:extLst>
              <a:ext uri="{FF2B5EF4-FFF2-40B4-BE49-F238E27FC236}">
                <a16:creationId xmlns:a16="http://schemas.microsoft.com/office/drawing/2014/main" id="{6593C9C1-7101-5748-9C79-4342253C30B0}"/>
              </a:ext>
            </a:extLst>
          </p:cNvPr>
          <p:cNvPicPr>
            <a:picLocks noChangeAspect="1"/>
          </p:cNvPicPr>
          <p:nvPr/>
        </p:nvPicPr>
        <p:blipFill>
          <a:blip r:embed="rId7"/>
          <a:stretch>
            <a:fillRect/>
          </a:stretch>
        </p:blipFill>
        <p:spPr>
          <a:xfrm>
            <a:off x="5750894" y="1363973"/>
            <a:ext cx="6013939" cy="4130054"/>
          </a:xfrm>
          <a:prstGeom prst="rect">
            <a:avLst/>
          </a:prstGeom>
        </p:spPr>
      </p:pic>
    </p:spTree>
    <p:extLst>
      <p:ext uri="{BB962C8B-B14F-4D97-AF65-F5344CB8AC3E}">
        <p14:creationId xmlns:p14="http://schemas.microsoft.com/office/powerpoint/2010/main" val="1913322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1923464" y="2875002"/>
            <a:ext cx="8345071" cy="1107996"/>
          </a:xfrm>
          <a:prstGeom prst="rect">
            <a:avLst/>
          </a:prstGeom>
          <a:noFill/>
        </p:spPr>
        <p:txBody>
          <a:bodyPr wrap="square" rtlCol="0">
            <a:spAutoFit/>
          </a:bodyPr>
          <a:lstStyle/>
          <a:p>
            <a:r>
              <a:rPr kumimoji="1" lang="en-US" altLang="zh-CN" sz="6600" dirty="0">
                <a:latin typeface="PMingLiU" panose="02020500000000000000" pitchFamily="18" charset="-120"/>
                <a:ea typeface="PMingLiU" panose="02020500000000000000" pitchFamily="18" charset="-120"/>
              </a:rPr>
              <a:t>Requirement</a:t>
            </a:r>
            <a:r>
              <a:rPr kumimoji="1" lang="zh-CN" altLang="en-US" sz="6600" dirty="0">
                <a:latin typeface="PMingLiU" panose="02020500000000000000" pitchFamily="18" charset="-120"/>
                <a:ea typeface="PMingLiU" panose="02020500000000000000" pitchFamily="18" charset="-120"/>
              </a:rPr>
              <a:t> </a:t>
            </a:r>
            <a:r>
              <a:rPr kumimoji="1" lang="en-US" altLang="zh-CN" sz="6600" dirty="0">
                <a:latin typeface="PMingLiU" panose="02020500000000000000" pitchFamily="18" charset="-120"/>
                <a:ea typeface="PMingLiU" panose="02020500000000000000" pitchFamily="18" charset="-120"/>
              </a:rPr>
              <a:t>Engineering</a:t>
            </a:r>
            <a:endParaRPr kumimoji="1" lang="zh-CN" altLang="en-US" sz="66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427622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C0C674C-F70F-8241-998E-D371EC7D0700}"/>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Class Design</a:t>
            </a:r>
          </a:p>
        </p:txBody>
      </p:sp>
      <p:sp>
        <p:nvSpPr>
          <p:cNvPr id="9" name="文本框 8">
            <a:extLst>
              <a:ext uri="{FF2B5EF4-FFF2-40B4-BE49-F238E27FC236}">
                <a16:creationId xmlns:a16="http://schemas.microsoft.com/office/drawing/2014/main" id="{FDB21264-F456-084F-A845-0349155A1CAB}"/>
              </a:ext>
            </a:extLst>
          </p:cNvPr>
          <p:cNvSpPr txBox="1"/>
          <p:nvPr/>
        </p:nvSpPr>
        <p:spPr>
          <a:xfrm>
            <a:off x="296885" y="128111"/>
            <a:ext cx="277456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Detailed Design</a:t>
            </a:r>
            <a:endParaRPr kumimoji="1" lang="zh-CN" altLang="en-US" sz="2800" dirty="0">
              <a:latin typeface="PMingLiU" panose="02020500000000000000" pitchFamily="18" charset="-120"/>
              <a:ea typeface="PMingLiU" panose="02020500000000000000" pitchFamily="18" charset="-120"/>
            </a:endParaRPr>
          </a:p>
        </p:txBody>
      </p:sp>
      <p:pic>
        <p:nvPicPr>
          <p:cNvPr id="6" name="图片 5">
            <a:extLst>
              <a:ext uri="{FF2B5EF4-FFF2-40B4-BE49-F238E27FC236}">
                <a16:creationId xmlns:a16="http://schemas.microsoft.com/office/drawing/2014/main" id="{738AE6E6-B2F8-B840-B4F2-6D74DA37B266}"/>
              </a:ext>
            </a:extLst>
          </p:cNvPr>
          <p:cNvPicPr>
            <a:picLocks noChangeAspect="1"/>
          </p:cNvPicPr>
          <p:nvPr/>
        </p:nvPicPr>
        <p:blipFill>
          <a:blip r:embed="rId3"/>
          <a:stretch>
            <a:fillRect/>
          </a:stretch>
        </p:blipFill>
        <p:spPr>
          <a:xfrm>
            <a:off x="187569" y="1112996"/>
            <a:ext cx="11556246" cy="5123492"/>
          </a:xfrm>
          <a:prstGeom prst="rect">
            <a:avLst/>
          </a:prstGeom>
        </p:spPr>
      </p:pic>
    </p:spTree>
    <p:extLst>
      <p:ext uri="{BB962C8B-B14F-4D97-AF65-F5344CB8AC3E}">
        <p14:creationId xmlns:p14="http://schemas.microsoft.com/office/powerpoint/2010/main" val="2318870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C74992B-C238-F64F-B6B2-F3AFE1AD788C}"/>
              </a:ext>
            </a:extLst>
          </p:cNvPr>
          <p:cNvSpPr txBox="1"/>
          <p:nvPr/>
        </p:nvSpPr>
        <p:spPr>
          <a:xfrm>
            <a:off x="4264330" y="2875002"/>
            <a:ext cx="3663340" cy="1107996"/>
          </a:xfrm>
          <a:prstGeom prst="rect">
            <a:avLst/>
          </a:prstGeom>
          <a:noFill/>
        </p:spPr>
        <p:txBody>
          <a:bodyPr wrap="square" rtlCol="0">
            <a:spAutoFit/>
          </a:bodyPr>
          <a:lstStyle/>
          <a:p>
            <a:pPr algn="ctr"/>
            <a:r>
              <a:rPr kumimoji="1" lang="en-US" altLang="zh-CN" sz="6600" dirty="0">
                <a:latin typeface="PMingLiU" panose="02020500000000000000" pitchFamily="18" charset="-120"/>
                <a:ea typeface="PMingLiU" panose="02020500000000000000" pitchFamily="18" charset="-120"/>
              </a:rPr>
              <a:t>Construct</a:t>
            </a:r>
            <a:endParaRPr kumimoji="1" lang="zh-CN" altLang="en-US" sz="6600" dirty="0">
              <a:latin typeface="PMingLiU" panose="02020500000000000000" pitchFamily="18" charset="-120"/>
              <a:ea typeface="PMingLiU" panose="02020500000000000000" pitchFamily="18" charset="-120"/>
            </a:endParaRPr>
          </a:p>
        </p:txBody>
      </p:sp>
    </p:spTree>
    <p:extLst>
      <p:ext uri="{BB962C8B-B14F-4D97-AF65-F5344CB8AC3E}">
        <p14:creationId xmlns:p14="http://schemas.microsoft.com/office/powerpoint/2010/main" val="1264314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7" name="矩形 6">
            <a:extLst>
              <a:ext uri="{FF2B5EF4-FFF2-40B4-BE49-F238E27FC236}">
                <a16:creationId xmlns:a16="http://schemas.microsoft.com/office/drawing/2014/main" id="{015B1012-99FB-7444-BFE7-D5EBB4BC368C}"/>
              </a:ext>
            </a:extLst>
          </p:cNvPr>
          <p:cNvSpPr/>
          <p:nvPr/>
        </p:nvSpPr>
        <p:spPr>
          <a:xfrm>
            <a:off x="4503801" y="558997"/>
            <a:ext cx="3184398" cy="646331"/>
          </a:xfrm>
          <a:prstGeom prst="rect">
            <a:avLst/>
          </a:prstGeom>
        </p:spPr>
        <p:txBody>
          <a:bodyPr wrap="none">
            <a:spAutoFit/>
          </a:bodyPr>
          <a:lstStyle/>
          <a:p>
            <a:r>
              <a:rPr lang="en" altLang="zh-CN" sz="3600" b="1" dirty="0">
                <a:latin typeface="Open Sans"/>
              </a:rPr>
              <a:t>Metadata Layer</a:t>
            </a:r>
            <a:endParaRPr lang="en" altLang="zh-CN" sz="3600" b="1" i="0" u="none" strike="noStrike" dirty="0">
              <a:effectLst/>
              <a:latin typeface="Open Sans"/>
            </a:endParaRPr>
          </a:p>
        </p:txBody>
      </p:sp>
      <p:pic>
        <p:nvPicPr>
          <p:cNvPr id="3" name="图片 2">
            <a:extLst>
              <a:ext uri="{FF2B5EF4-FFF2-40B4-BE49-F238E27FC236}">
                <a16:creationId xmlns:a16="http://schemas.microsoft.com/office/drawing/2014/main" id="{1AAFD75A-1A45-F343-AFE0-D7B6639FAB79}"/>
              </a:ext>
            </a:extLst>
          </p:cNvPr>
          <p:cNvPicPr>
            <a:picLocks noChangeAspect="1"/>
          </p:cNvPicPr>
          <p:nvPr/>
        </p:nvPicPr>
        <p:blipFill>
          <a:blip r:embed="rId2"/>
          <a:stretch>
            <a:fillRect/>
          </a:stretch>
        </p:blipFill>
        <p:spPr>
          <a:xfrm>
            <a:off x="296885" y="1289538"/>
            <a:ext cx="3840720" cy="5240215"/>
          </a:xfrm>
          <a:prstGeom prst="rect">
            <a:avLst/>
          </a:prstGeom>
        </p:spPr>
      </p:pic>
      <p:sp>
        <p:nvSpPr>
          <p:cNvPr id="5" name="矩形 4">
            <a:extLst>
              <a:ext uri="{FF2B5EF4-FFF2-40B4-BE49-F238E27FC236}">
                <a16:creationId xmlns:a16="http://schemas.microsoft.com/office/drawing/2014/main" id="{5551A19A-AE59-8E43-9D9A-9F19F1500AF0}"/>
              </a:ext>
            </a:extLst>
          </p:cNvPr>
          <p:cNvSpPr/>
          <p:nvPr/>
        </p:nvSpPr>
        <p:spPr>
          <a:xfrm>
            <a:off x="5428428" y="2274838"/>
            <a:ext cx="5333357" cy="2308324"/>
          </a:xfrm>
          <a:prstGeom prst="rect">
            <a:avLst/>
          </a:prstGeom>
        </p:spPr>
        <p:txBody>
          <a:bodyPr wrap="square">
            <a:spAutoFit/>
          </a:bodyPr>
          <a:lstStyle/>
          <a:p>
            <a:r>
              <a:rPr lang="en" altLang="zh-CN" sz="2400" b="1" dirty="0">
                <a:latin typeface="Open Sans"/>
              </a:rPr>
              <a:t>Build Reason</a:t>
            </a:r>
          </a:p>
          <a:p>
            <a:endParaRPr lang="en" altLang="zh-CN" sz="2400" b="1" dirty="0">
              <a:latin typeface="Open Sans"/>
            </a:endParaRPr>
          </a:p>
          <a:p>
            <a:pPr>
              <a:buFont typeface="Arial" panose="020B0604020202020204" pitchFamily="34" charset="0"/>
              <a:buChar char="•"/>
            </a:pPr>
            <a:r>
              <a:rPr lang="en" altLang="zh-CN" sz="2400" dirty="0">
                <a:latin typeface="Open Sans"/>
              </a:rPr>
              <a:t>RDF has limited expressiveness: it lacks abstraction</a:t>
            </a:r>
          </a:p>
          <a:p>
            <a:pPr>
              <a:buFont typeface="Arial" panose="020B0604020202020204" pitchFamily="34" charset="0"/>
              <a:buChar char="•"/>
            </a:pPr>
            <a:r>
              <a:rPr lang="en" altLang="zh-CN" sz="2400" dirty="0">
                <a:latin typeface="Open Sans"/>
              </a:rPr>
              <a:t>extended map implied information (knowledge reasoning)</a:t>
            </a:r>
            <a:endParaRPr lang="en" altLang="zh-CN" sz="2400" b="0" i="0" u="none" strike="noStrike" dirty="0">
              <a:effectLst/>
              <a:latin typeface="Open Sans"/>
            </a:endParaRPr>
          </a:p>
        </p:txBody>
      </p:sp>
    </p:spTree>
    <p:extLst>
      <p:ext uri="{BB962C8B-B14F-4D97-AF65-F5344CB8AC3E}">
        <p14:creationId xmlns:p14="http://schemas.microsoft.com/office/powerpoint/2010/main" val="792800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7" name="矩形 6">
            <a:extLst>
              <a:ext uri="{FF2B5EF4-FFF2-40B4-BE49-F238E27FC236}">
                <a16:creationId xmlns:a16="http://schemas.microsoft.com/office/drawing/2014/main" id="{015B1012-99FB-7444-BFE7-D5EBB4BC368C}"/>
              </a:ext>
            </a:extLst>
          </p:cNvPr>
          <p:cNvSpPr/>
          <p:nvPr/>
        </p:nvSpPr>
        <p:spPr>
          <a:xfrm>
            <a:off x="4503801" y="558997"/>
            <a:ext cx="3184398" cy="646331"/>
          </a:xfrm>
          <a:prstGeom prst="rect">
            <a:avLst/>
          </a:prstGeom>
        </p:spPr>
        <p:txBody>
          <a:bodyPr wrap="none">
            <a:spAutoFit/>
          </a:bodyPr>
          <a:lstStyle/>
          <a:p>
            <a:r>
              <a:rPr lang="en" altLang="zh-CN" sz="3600" b="1" dirty="0">
                <a:latin typeface="Open Sans"/>
              </a:rPr>
              <a:t>Metadata Layer</a:t>
            </a:r>
            <a:endParaRPr lang="en" altLang="zh-CN" sz="3600" b="1" i="0" u="none" strike="noStrike" dirty="0">
              <a:effectLst/>
              <a:latin typeface="Open Sans"/>
            </a:endParaRPr>
          </a:p>
        </p:txBody>
      </p:sp>
      <p:pic>
        <p:nvPicPr>
          <p:cNvPr id="3" name="图片 2">
            <a:extLst>
              <a:ext uri="{FF2B5EF4-FFF2-40B4-BE49-F238E27FC236}">
                <a16:creationId xmlns:a16="http://schemas.microsoft.com/office/drawing/2014/main" id="{1AAFD75A-1A45-F343-AFE0-D7B6639FAB79}"/>
              </a:ext>
            </a:extLst>
          </p:cNvPr>
          <p:cNvPicPr>
            <a:picLocks noChangeAspect="1"/>
          </p:cNvPicPr>
          <p:nvPr/>
        </p:nvPicPr>
        <p:blipFill>
          <a:blip r:embed="rId2"/>
          <a:stretch>
            <a:fillRect/>
          </a:stretch>
        </p:blipFill>
        <p:spPr>
          <a:xfrm>
            <a:off x="296885" y="1289538"/>
            <a:ext cx="3840720" cy="5240215"/>
          </a:xfrm>
          <a:prstGeom prst="rect">
            <a:avLst/>
          </a:prstGeom>
        </p:spPr>
      </p:pic>
      <p:grpSp>
        <p:nvGrpSpPr>
          <p:cNvPr id="15" name="组合 14">
            <a:extLst>
              <a:ext uri="{FF2B5EF4-FFF2-40B4-BE49-F238E27FC236}">
                <a16:creationId xmlns:a16="http://schemas.microsoft.com/office/drawing/2014/main" id="{4F57A5A4-1418-9640-8861-00306D2D683D}"/>
              </a:ext>
            </a:extLst>
          </p:cNvPr>
          <p:cNvGrpSpPr/>
          <p:nvPr/>
        </p:nvGrpSpPr>
        <p:grpSpPr>
          <a:xfrm>
            <a:off x="4783385" y="1807151"/>
            <a:ext cx="1030210" cy="4023365"/>
            <a:chOff x="5428428" y="2275237"/>
            <a:chExt cx="1030210" cy="4023365"/>
          </a:xfrm>
        </p:grpSpPr>
        <p:sp>
          <p:nvSpPr>
            <p:cNvPr id="9" name="任意形状 8">
              <a:extLst>
                <a:ext uri="{FF2B5EF4-FFF2-40B4-BE49-F238E27FC236}">
                  <a16:creationId xmlns:a16="http://schemas.microsoft.com/office/drawing/2014/main" id="{E25AD9B8-6880-D641-BE94-C10E0D6651B8}"/>
                </a:ext>
              </a:extLst>
            </p:cNvPr>
            <p:cNvSpPr/>
            <p:nvPr/>
          </p:nvSpPr>
          <p:spPr>
            <a:xfrm>
              <a:off x="5428428" y="2275237"/>
              <a:ext cx="1030210" cy="1471729"/>
            </a:xfrm>
            <a:custGeom>
              <a:avLst/>
              <a:gdLst>
                <a:gd name="connsiteX0" fmla="*/ 0 w 1471728"/>
                <a:gd name="connsiteY0" fmla="*/ 0 h 1030209"/>
                <a:gd name="connsiteX1" fmla="*/ 956624 w 1471728"/>
                <a:gd name="connsiteY1" fmla="*/ 0 h 1030209"/>
                <a:gd name="connsiteX2" fmla="*/ 1471728 w 1471728"/>
                <a:gd name="connsiteY2" fmla="*/ 515105 h 1030209"/>
                <a:gd name="connsiteX3" fmla="*/ 956624 w 1471728"/>
                <a:gd name="connsiteY3" fmla="*/ 1030209 h 1030209"/>
                <a:gd name="connsiteX4" fmla="*/ 0 w 1471728"/>
                <a:gd name="connsiteY4" fmla="*/ 1030209 h 1030209"/>
                <a:gd name="connsiteX5" fmla="*/ 515105 w 1471728"/>
                <a:gd name="connsiteY5" fmla="*/ 515105 h 1030209"/>
                <a:gd name="connsiteX6" fmla="*/ 0 w 1471728"/>
                <a:gd name="connsiteY6" fmla="*/ 0 h 103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1728" h="1030209">
                  <a:moveTo>
                    <a:pt x="1471727" y="0"/>
                  </a:moveTo>
                  <a:lnTo>
                    <a:pt x="1471727" y="669636"/>
                  </a:lnTo>
                  <a:lnTo>
                    <a:pt x="735863" y="1030209"/>
                  </a:lnTo>
                  <a:lnTo>
                    <a:pt x="1" y="669636"/>
                  </a:lnTo>
                  <a:lnTo>
                    <a:pt x="1" y="0"/>
                  </a:lnTo>
                  <a:lnTo>
                    <a:pt x="735863" y="360573"/>
                  </a:lnTo>
                  <a:lnTo>
                    <a:pt x="1471727"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526" tIns="524631" rIns="9525" bIns="524629" numCol="1" spcCol="1270" anchor="ctr" anchorCtr="0">
              <a:noAutofit/>
            </a:bodyPr>
            <a:lstStyle/>
            <a:p>
              <a:pPr marL="0" lvl="0" indent="0" algn="ctr" defTabSz="666750">
                <a:lnSpc>
                  <a:spcPct val="90000"/>
                </a:lnSpc>
                <a:spcBef>
                  <a:spcPct val="0"/>
                </a:spcBef>
                <a:spcAft>
                  <a:spcPct val="35000"/>
                </a:spcAft>
                <a:buNone/>
              </a:pPr>
              <a:r>
                <a:rPr lang="en-US" sz="1500" b="0" i="0" kern="1200"/>
                <a:t>Data Layer</a:t>
              </a:r>
              <a:endParaRPr lang="zh-CN" sz="1500" kern="1200"/>
            </a:p>
          </p:txBody>
        </p:sp>
        <p:sp>
          <p:nvSpPr>
            <p:cNvPr id="11" name="任意形状 10">
              <a:extLst>
                <a:ext uri="{FF2B5EF4-FFF2-40B4-BE49-F238E27FC236}">
                  <a16:creationId xmlns:a16="http://schemas.microsoft.com/office/drawing/2014/main" id="{98D31998-33F3-1441-A8AC-6266CFDA1335}"/>
                </a:ext>
              </a:extLst>
            </p:cNvPr>
            <p:cNvSpPr/>
            <p:nvPr/>
          </p:nvSpPr>
          <p:spPr>
            <a:xfrm>
              <a:off x="5428428" y="3551055"/>
              <a:ext cx="1030210" cy="1471729"/>
            </a:xfrm>
            <a:custGeom>
              <a:avLst/>
              <a:gdLst>
                <a:gd name="connsiteX0" fmla="*/ 0 w 1471728"/>
                <a:gd name="connsiteY0" fmla="*/ 0 h 1030209"/>
                <a:gd name="connsiteX1" fmla="*/ 956624 w 1471728"/>
                <a:gd name="connsiteY1" fmla="*/ 0 h 1030209"/>
                <a:gd name="connsiteX2" fmla="*/ 1471728 w 1471728"/>
                <a:gd name="connsiteY2" fmla="*/ 515105 h 1030209"/>
                <a:gd name="connsiteX3" fmla="*/ 956624 w 1471728"/>
                <a:gd name="connsiteY3" fmla="*/ 1030209 h 1030209"/>
                <a:gd name="connsiteX4" fmla="*/ 0 w 1471728"/>
                <a:gd name="connsiteY4" fmla="*/ 1030209 h 1030209"/>
                <a:gd name="connsiteX5" fmla="*/ 515105 w 1471728"/>
                <a:gd name="connsiteY5" fmla="*/ 515105 h 1030209"/>
                <a:gd name="connsiteX6" fmla="*/ 0 w 1471728"/>
                <a:gd name="connsiteY6" fmla="*/ 0 h 103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1728" h="1030209">
                  <a:moveTo>
                    <a:pt x="1471727" y="0"/>
                  </a:moveTo>
                  <a:lnTo>
                    <a:pt x="1471727" y="669636"/>
                  </a:lnTo>
                  <a:lnTo>
                    <a:pt x="735863" y="1030209"/>
                  </a:lnTo>
                  <a:lnTo>
                    <a:pt x="1" y="669636"/>
                  </a:lnTo>
                  <a:lnTo>
                    <a:pt x="1" y="0"/>
                  </a:lnTo>
                  <a:lnTo>
                    <a:pt x="735863" y="360573"/>
                  </a:lnTo>
                  <a:lnTo>
                    <a:pt x="1471727"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526" tIns="524631" rIns="9525" bIns="524629" numCol="1" spcCol="1270" anchor="ctr" anchorCtr="0">
              <a:noAutofit/>
            </a:bodyPr>
            <a:lstStyle/>
            <a:p>
              <a:pPr marL="0" lvl="0" indent="0" algn="ctr" defTabSz="666750">
                <a:lnSpc>
                  <a:spcPct val="90000"/>
                </a:lnSpc>
                <a:spcBef>
                  <a:spcPct val="0"/>
                </a:spcBef>
                <a:spcAft>
                  <a:spcPct val="35000"/>
                </a:spcAft>
                <a:buNone/>
              </a:pPr>
              <a:r>
                <a:rPr lang="en-US" sz="1500" kern="1200"/>
                <a:t>Model Layer</a:t>
              </a:r>
              <a:endParaRPr lang="zh-CN" sz="1500" kern="1200"/>
            </a:p>
          </p:txBody>
        </p:sp>
        <p:sp>
          <p:nvSpPr>
            <p:cNvPr id="13" name="任意形状 12">
              <a:extLst>
                <a:ext uri="{FF2B5EF4-FFF2-40B4-BE49-F238E27FC236}">
                  <a16:creationId xmlns:a16="http://schemas.microsoft.com/office/drawing/2014/main" id="{01B0358D-3CE2-C246-8455-F4662DDD0366}"/>
                </a:ext>
              </a:extLst>
            </p:cNvPr>
            <p:cNvSpPr/>
            <p:nvPr/>
          </p:nvSpPr>
          <p:spPr>
            <a:xfrm>
              <a:off x="5428428" y="4826873"/>
              <a:ext cx="1030210" cy="1471729"/>
            </a:xfrm>
            <a:custGeom>
              <a:avLst/>
              <a:gdLst>
                <a:gd name="connsiteX0" fmla="*/ 0 w 1471728"/>
                <a:gd name="connsiteY0" fmla="*/ 0 h 1030209"/>
                <a:gd name="connsiteX1" fmla="*/ 956624 w 1471728"/>
                <a:gd name="connsiteY1" fmla="*/ 0 h 1030209"/>
                <a:gd name="connsiteX2" fmla="*/ 1471728 w 1471728"/>
                <a:gd name="connsiteY2" fmla="*/ 515105 h 1030209"/>
                <a:gd name="connsiteX3" fmla="*/ 956624 w 1471728"/>
                <a:gd name="connsiteY3" fmla="*/ 1030209 h 1030209"/>
                <a:gd name="connsiteX4" fmla="*/ 0 w 1471728"/>
                <a:gd name="connsiteY4" fmla="*/ 1030209 h 1030209"/>
                <a:gd name="connsiteX5" fmla="*/ 515105 w 1471728"/>
                <a:gd name="connsiteY5" fmla="*/ 515105 h 1030209"/>
                <a:gd name="connsiteX6" fmla="*/ 0 w 1471728"/>
                <a:gd name="connsiteY6" fmla="*/ 0 h 103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1728" h="1030209">
                  <a:moveTo>
                    <a:pt x="1471727" y="0"/>
                  </a:moveTo>
                  <a:lnTo>
                    <a:pt x="1471727" y="669636"/>
                  </a:lnTo>
                  <a:lnTo>
                    <a:pt x="735863" y="1030209"/>
                  </a:lnTo>
                  <a:lnTo>
                    <a:pt x="1" y="669636"/>
                  </a:lnTo>
                  <a:lnTo>
                    <a:pt x="1" y="0"/>
                  </a:lnTo>
                  <a:lnTo>
                    <a:pt x="735863" y="360573"/>
                  </a:lnTo>
                  <a:lnTo>
                    <a:pt x="1471727"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526" tIns="524631" rIns="9525" bIns="524629" numCol="1" spcCol="1270" anchor="ctr" anchorCtr="0">
              <a:noAutofit/>
            </a:bodyPr>
            <a:lstStyle/>
            <a:p>
              <a:pPr marL="0" lvl="0" indent="0" algn="ctr" defTabSz="666750">
                <a:lnSpc>
                  <a:spcPct val="90000"/>
                </a:lnSpc>
                <a:spcBef>
                  <a:spcPct val="0"/>
                </a:spcBef>
                <a:spcAft>
                  <a:spcPct val="35000"/>
                </a:spcAft>
                <a:buNone/>
              </a:pPr>
              <a:r>
                <a:rPr lang="en-US" sz="1500" b="0" i="0" kern="1200"/>
                <a:t>Logic Layer</a:t>
              </a:r>
              <a:endParaRPr lang="zh-CN" sz="1500" kern="1200"/>
            </a:p>
          </p:txBody>
        </p:sp>
      </p:grpSp>
      <p:sp>
        <p:nvSpPr>
          <p:cNvPr id="16" name="矩形 15">
            <a:extLst>
              <a:ext uri="{FF2B5EF4-FFF2-40B4-BE49-F238E27FC236}">
                <a16:creationId xmlns:a16="http://schemas.microsoft.com/office/drawing/2014/main" id="{54C2A92E-1D4F-024C-957B-4E4CE252D034}"/>
              </a:ext>
            </a:extLst>
          </p:cNvPr>
          <p:cNvSpPr/>
          <p:nvPr/>
        </p:nvSpPr>
        <p:spPr>
          <a:xfrm>
            <a:off x="6187232" y="2086515"/>
            <a:ext cx="5866991" cy="369332"/>
          </a:xfrm>
          <a:prstGeom prst="rect">
            <a:avLst/>
          </a:prstGeom>
        </p:spPr>
        <p:txBody>
          <a:bodyPr wrap="none">
            <a:spAutoFit/>
          </a:bodyPr>
          <a:lstStyle/>
          <a:p>
            <a:r>
              <a:rPr lang="en" altLang="zh-CN" dirty="0">
                <a:latin typeface="Open Sans"/>
              </a:rPr>
              <a:t>The construction of RDF triples does not involve abstractions</a:t>
            </a:r>
            <a:endParaRPr lang="zh-CN" altLang="en-US" dirty="0"/>
          </a:p>
        </p:txBody>
      </p:sp>
      <p:sp>
        <p:nvSpPr>
          <p:cNvPr id="17" name="矩形 16">
            <a:extLst>
              <a:ext uri="{FF2B5EF4-FFF2-40B4-BE49-F238E27FC236}">
                <a16:creationId xmlns:a16="http://schemas.microsoft.com/office/drawing/2014/main" id="{A5E3070C-0C57-ED4A-A973-E814B59628CE}"/>
              </a:ext>
            </a:extLst>
          </p:cNvPr>
          <p:cNvSpPr/>
          <p:nvPr/>
        </p:nvSpPr>
        <p:spPr>
          <a:xfrm>
            <a:off x="6187232" y="2800372"/>
            <a:ext cx="6096000" cy="1754326"/>
          </a:xfrm>
          <a:prstGeom prst="rect">
            <a:avLst/>
          </a:prstGeom>
        </p:spPr>
        <p:txBody>
          <a:bodyPr>
            <a:spAutoFit/>
          </a:bodyPr>
          <a:lstStyle/>
          <a:p>
            <a:pPr>
              <a:buFont typeface="+mj-lt"/>
              <a:buAutoNum type="arabicPeriod"/>
            </a:pPr>
            <a:r>
              <a:rPr lang="en" altLang="zh-CN" dirty="0"/>
              <a:t>Basic class and object concepts (RDFS)</a:t>
            </a:r>
          </a:p>
          <a:p>
            <a:pPr>
              <a:buFont typeface="+mj-lt"/>
              <a:buAutoNum type="arabicPeriod"/>
            </a:pPr>
            <a:r>
              <a:rPr lang="en" altLang="zh-CN" dirty="0"/>
              <a:t>Build basic classes, and relatively simple relationships</a:t>
            </a:r>
          </a:p>
          <a:p>
            <a:pPr>
              <a:buFont typeface="+mj-lt"/>
              <a:buAutoNum type="arabicPeriod"/>
            </a:pPr>
            <a:r>
              <a:rPr lang="en" altLang="zh-CN" b="1" dirty="0"/>
              <a:t>Main class in Lab Knowledge Graph</a:t>
            </a:r>
            <a:endParaRPr lang="en" altLang="zh-CN" dirty="0"/>
          </a:p>
          <a:p>
            <a:pPr marL="742950" lvl="1" indent="-285750">
              <a:buFont typeface="+mj-lt"/>
              <a:buAutoNum type="arabicPeriod"/>
            </a:pPr>
            <a:r>
              <a:rPr lang="en" altLang="zh-CN" dirty="0"/>
              <a:t>purely physical: server environment</a:t>
            </a:r>
          </a:p>
          <a:p>
            <a:pPr marL="742950" lvl="1" indent="-285750">
              <a:buFont typeface="+mj-lt"/>
              <a:buAutoNum type="arabicPeriod"/>
            </a:pPr>
            <a:r>
              <a:rPr lang="en" altLang="zh-CN" dirty="0"/>
              <a:t>purely logical level: </a:t>
            </a:r>
            <a:r>
              <a:rPr lang="en" altLang="zh-CN" dirty="0" err="1"/>
              <a:t>namspace</a:t>
            </a:r>
            <a:r>
              <a:rPr lang="en" altLang="zh-CN" dirty="0"/>
              <a:t> service</a:t>
            </a:r>
          </a:p>
          <a:p>
            <a:pPr marL="742950" lvl="1" indent="-285750">
              <a:buFont typeface="+mj-lt"/>
              <a:buAutoNum type="arabicPeriod"/>
            </a:pPr>
            <a:r>
              <a:rPr lang="en" altLang="zh-CN" dirty="0"/>
              <a:t>based on physical + logical level: pod container</a:t>
            </a:r>
            <a:endParaRPr lang="en" altLang="zh-CN" dirty="0">
              <a:effectLst/>
            </a:endParaRPr>
          </a:p>
        </p:txBody>
      </p:sp>
      <p:sp>
        <p:nvSpPr>
          <p:cNvPr id="18" name="矩形 17">
            <a:extLst>
              <a:ext uri="{FF2B5EF4-FFF2-40B4-BE49-F238E27FC236}">
                <a16:creationId xmlns:a16="http://schemas.microsoft.com/office/drawing/2014/main" id="{C9E98E4B-70DD-9247-A440-2E734ECA2388}"/>
              </a:ext>
            </a:extLst>
          </p:cNvPr>
          <p:cNvSpPr/>
          <p:nvPr/>
        </p:nvSpPr>
        <p:spPr>
          <a:xfrm>
            <a:off x="6187232" y="4771485"/>
            <a:ext cx="4329630" cy="646331"/>
          </a:xfrm>
          <a:prstGeom prst="rect">
            <a:avLst/>
          </a:prstGeom>
        </p:spPr>
        <p:txBody>
          <a:bodyPr wrap="square">
            <a:spAutoFit/>
          </a:bodyPr>
          <a:lstStyle/>
          <a:p>
            <a:pPr>
              <a:buFont typeface="Arial" panose="020B0604020202020204" pitchFamily="34" charset="0"/>
              <a:buChar char="•"/>
            </a:pPr>
            <a:r>
              <a:rPr lang="en" altLang="zh-CN" dirty="0">
                <a:latin typeface="Open Sans"/>
              </a:rPr>
              <a:t>Complex logic involved (owl)</a:t>
            </a:r>
          </a:p>
          <a:p>
            <a:pPr>
              <a:buFont typeface="Arial" panose="020B0604020202020204" pitchFamily="34" charset="0"/>
              <a:buChar char="•"/>
            </a:pPr>
            <a:r>
              <a:rPr lang="en" altLang="zh-CN" dirty="0">
                <a:latin typeface="Open Sans"/>
              </a:rPr>
              <a:t>Build object properties and data properties</a:t>
            </a:r>
            <a:endParaRPr lang="en" altLang="zh-CN" b="0" i="0" u="none" strike="noStrike" dirty="0">
              <a:effectLst/>
              <a:latin typeface="Open Sans"/>
            </a:endParaRPr>
          </a:p>
        </p:txBody>
      </p:sp>
    </p:spTree>
    <p:extLst>
      <p:ext uri="{BB962C8B-B14F-4D97-AF65-F5344CB8AC3E}">
        <p14:creationId xmlns:p14="http://schemas.microsoft.com/office/powerpoint/2010/main" val="1669517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7" name="矩形 6">
            <a:extLst>
              <a:ext uri="{FF2B5EF4-FFF2-40B4-BE49-F238E27FC236}">
                <a16:creationId xmlns:a16="http://schemas.microsoft.com/office/drawing/2014/main" id="{015B1012-99FB-7444-BFE7-D5EBB4BC368C}"/>
              </a:ext>
            </a:extLst>
          </p:cNvPr>
          <p:cNvSpPr/>
          <p:nvPr/>
        </p:nvSpPr>
        <p:spPr>
          <a:xfrm>
            <a:off x="4503801" y="558997"/>
            <a:ext cx="3184398" cy="646331"/>
          </a:xfrm>
          <a:prstGeom prst="rect">
            <a:avLst/>
          </a:prstGeom>
        </p:spPr>
        <p:txBody>
          <a:bodyPr wrap="none">
            <a:spAutoFit/>
          </a:bodyPr>
          <a:lstStyle/>
          <a:p>
            <a:r>
              <a:rPr lang="en" altLang="zh-CN" sz="3600" b="1" dirty="0">
                <a:latin typeface="Open Sans"/>
              </a:rPr>
              <a:t>Metadata Layer</a:t>
            </a:r>
            <a:endParaRPr lang="en" altLang="zh-CN" sz="3600" b="1" i="0" u="none" strike="noStrike" dirty="0">
              <a:effectLst/>
              <a:latin typeface="Open Sans"/>
            </a:endParaRPr>
          </a:p>
        </p:txBody>
      </p:sp>
      <p:pic>
        <p:nvPicPr>
          <p:cNvPr id="3" name="图片 2">
            <a:extLst>
              <a:ext uri="{FF2B5EF4-FFF2-40B4-BE49-F238E27FC236}">
                <a16:creationId xmlns:a16="http://schemas.microsoft.com/office/drawing/2014/main" id="{1AAFD75A-1A45-F343-AFE0-D7B6639FAB79}"/>
              </a:ext>
            </a:extLst>
          </p:cNvPr>
          <p:cNvPicPr>
            <a:picLocks noChangeAspect="1"/>
          </p:cNvPicPr>
          <p:nvPr/>
        </p:nvPicPr>
        <p:blipFill>
          <a:blip r:embed="rId2"/>
          <a:stretch>
            <a:fillRect/>
          </a:stretch>
        </p:blipFill>
        <p:spPr>
          <a:xfrm>
            <a:off x="296885" y="4484913"/>
            <a:ext cx="1498727" cy="2044839"/>
          </a:xfrm>
          <a:prstGeom prst="rect">
            <a:avLst/>
          </a:prstGeom>
        </p:spPr>
      </p:pic>
      <p:graphicFrame>
        <p:nvGraphicFramePr>
          <p:cNvPr id="10" name="图示 9">
            <a:extLst>
              <a:ext uri="{FF2B5EF4-FFF2-40B4-BE49-F238E27FC236}">
                <a16:creationId xmlns:a16="http://schemas.microsoft.com/office/drawing/2014/main" id="{ACD1E1CE-29AF-9645-A611-CF815D1F6C2E}"/>
              </a:ext>
            </a:extLst>
          </p:cNvPr>
          <p:cNvGraphicFramePr/>
          <p:nvPr>
            <p:extLst>
              <p:ext uri="{D42A27DB-BD31-4B8C-83A1-F6EECF244321}">
                <p14:modId xmlns:p14="http://schemas.microsoft.com/office/powerpoint/2010/main" val="352775229"/>
              </p:ext>
            </p:extLst>
          </p:nvPr>
        </p:nvGraphicFramePr>
        <p:xfrm>
          <a:off x="1046247" y="651330"/>
          <a:ext cx="10242239" cy="5229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4661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7" name="矩形 6">
            <a:extLst>
              <a:ext uri="{FF2B5EF4-FFF2-40B4-BE49-F238E27FC236}">
                <a16:creationId xmlns:a16="http://schemas.microsoft.com/office/drawing/2014/main" id="{015B1012-99FB-7444-BFE7-D5EBB4BC368C}"/>
              </a:ext>
            </a:extLst>
          </p:cNvPr>
          <p:cNvSpPr/>
          <p:nvPr/>
        </p:nvSpPr>
        <p:spPr>
          <a:xfrm>
            <a:off x="4503801" y="558997"/>
            <a:ext cx="3184398" cy="646331"/>
          </a:xfrm>
          <a:prstGeom prst="rect">
            <a:avLst/>
          </a:prstGeom>
        </p:spPr>
        <p:txBody>
          <a:bodyPr wrap="none">
            <a:spAutoFit/>
          </a:bodyPr>
          <a:lstStyle/>
          <a:p>
            <a:r>
              <a:rPr lang="en" altLang="zh-CN" sz="3600" b="1" dirty="0">
                <a:latin typeface="Open Sans"/>
              </a:rPr>
              <a:t>Metadata Layer</a:t>
            </a:r>
            <a:endParaRPr lang="en" altLang="zh-CN" sz="3600" b="1" i="0" u="none" strike="noStrike" dirty="0">
              <a:effectLst/>
              <a:latin typeface="Open Sans"/>
            </a:endParaRPr>
          </a:p>
        </p:txBody>
      </p:sp>
      <p:pic>
        <p:nvPicPr>
          <p:cNvPr id="3" name="图片 2">
            <a:extLst>
              <a:ext uri="{FF2B5EF4-FFF2-40B4-BE49-F238E27FC236}">
                <a16:creationId xmlns:a16="http://schemas.microsoft.com/office/drawing/2014/main" id="{1AAFD75A-1A45-F343-AFE0-D7B6639FAB79}"/>
              </a:ext>
            </a:extLst>
          </p:cNvPr>
          <p:cNvPicPr>
            <a:picLocks noChangeAspect="1"/>
          </p:cNvPicPr>
          <p:nvPr/>
        </p:nvPicPr>
        <p:blipFill>
          <a:blip r:embed="rId2"/>
          <a:stretch>
            <a:fillRect/>
          </a:stretch>
        </p:blipFill>
        <p:spPr>
          <a:xfrm>
            <a:off x="296885" y="4484913"/>
            <a:ext cx="1498727" cy="2044839"/>
          </a:xfrm>
          <a:prstGeom prst="rect">
            <a:avLst/>
          </a:prstGeom>
        </p:spPr>
      </p:pic>
      <p:pic>
        <p:nvPicPr>
          <p:cNvPr id="2" name="图片 1">
            <a:extLst>
              <a:ext uri="{FF2B5EF4-FFF2-40B4-BE49-F238E27FC236}">
                <a16:creationId xmlns:a16="http://schemas.microsoft.com/office/drawing/2014/main" id="{C1804B4E-C052-E547-87D9-C9E49E508E9C}"/>
              </a:ext>
            </a:extLst>
          </p:cNvPr>
          <p:cNvPicPr>
            <a:picLocks noChangeAspect="1"/>
          </p:cNvPicPr>
          <p:nvPr/>
        </p:nvPicPr>
        <p:blipFill rotWithShape="1">
          <a:blip r:embed="rId3"/>
          <a:srcRect t="1905"/>
          <a:stretch/>
        </p:blipFill>
        <p:spPr>
          <a:xfrm>
            <a:off x="3259015" y="1513114"/>
            <a:ext cx="7305480" cy="24508381"/>
          </a:xfrm>
          <a:prstGeom prst="rect">
            <a:avLst/>
          </a:prstGeom>
        </p:spPr>
      </p:pic>
    </p:spTree>
    <p:extLst>
      <p:ext uri="{BB962C8B-B14F-4D97-AF65-F5344CB8AC3E}">
        <p14:creationId xmlns:p14="http://schemas.microsoft.com/office/powerpoint/2010/main" val="3309419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7" name="矩形 6">
            <a:extLst>
              <a:ext uri="{FF2B5EF4-FFF2-40B4-BE49-F238E27FC236}">
                <a16:creationId xmlns:a16="http://schemas.microsoft.com/office/drawing/2014/main" id="{015B1012-99FB-7444-BFE7-D5EBB4BC368C}"/>
              </a:ext>
            </a:extLst>
          </p:cNvPr>
          <p:cNvSpPr/>
          <p:nvPr/>
        </p:nvSpPr>
        <p:spPr>
          <a:xfrm>
            <a:off x="4503801" y="558997"/>
            <a:ext cx="3184398" cy="646331"/>
          </a:xfrm>
          <a:prstGeom prst="rect">
            <a:avLst/>
          </a:prstGeom>
        </p:spPr>
        <p:txBody>
          <a:bodyPr wrap="none">
            <a:spAutoFit/>
          </a:bodyPr>
          <a:lstStyle/>
          <a:p>
            <a:r>
              <a:rPr lang="en" altLang="zh-CN" sz="3600" b="1" dirty="0">
                <a:latin typeface="Open Sans"/>
              </a:rPr>
              <a:t>Metadata Layer</a:t>
            </a:r>
            <a:endParaRPr lang="en" altLang="zh-CN" sz="3600" b="1" i="0" u="none" strike="noStrike" dirty="0">
              <a:effectLst/>
              <a:latin typeface="Open Sans"/>
            </a:endParaRPr>
          </a:p>
        </p:txBody>
      </p:sp>
      <p:pic>
        <p:nvPicPr>
          <p:cNvPr id="3" name="图片 2">
            <a:extLst>
              <a:ext uri="{FF2B5EF4-FFF2-40B4-BE49-F238E27FC236}">
                <a16:creationId xmlns:a16="http://schemas.microsoft.com/office/drawing/2014/main" id="{1AAFD75A-1A45-F343-AFE0-D7B6639FAB79}"/>
              </a:ext>
            </a:extLst>
          </p:cNvPr>
          <p:cNvPicPr>
            <a:picLocks noChangeAspect="1"/>
          </p:cNvPicPr>
          <p:nvPr/>
        </p:nvPicPr>
        <p:blipFill>
          <a:blip r:embed="rId2"/>
          <a:stretch>
            <a:fillRect/>
          </a:stretch>
        </p:blipFill>
        <p:spPr>
          <a:xfrm>
            <a:off x="296885" y="4484913"/>
            <a:ext cx="1498727" cy="2044839"/>
          </a:xfrm>
          <a:prstGeom prst="rect">
            <a:avLst/>
          </a:prstGeom>
        </p:spPr>
      </p:pic>
      <p:pic>
        <p:nvPicPr>
          <p:cNvPr id="2" name="图片 1">
            <a:extLst>
              <a:ext uri="{FF2B5EF4-FFF2-40B4-BE49-F238E27FC236}">
                <a16:creationId xmlns:a16="http://schemas.microsoft.com/office/drawing/2014/main" id="{C1804B4E-C052-E547-87D9-C9E49E508E9C}"/>
              </a:ext>
            </a:extLst>
          </p:cNvPr>
          <p:cNvPicPr>
            <a:picLocks noChangeAspect="1"/>
          </p:cNvPicPr>
          <p:nvPr/>
        </p:nvPicPr>
        <p:blipFill rotWithShape="1">
          <a:blip r:embed="rId3"/>
          <a:srcRect t="1905"/>
          <a:stretch/>
        </p:blipFill>
        <p:spPr>
          <a:xfrm>
            <a:off x="3259015" y="-3733797"/>
            <a:ext cx="7305480" cy="24508381"/>
          </a:xfrm>
          <a:prstGeom prst="rect">
            <a:avLst/>
          </a:prstGeom>
        </p:spPr>
      </p:pic>
    </p:spTree>
    <p:extLst>
      <p:ext uri="{BB962C8B-B14F-4D97-AF65-F5344CB8AC3E}">
        <p14:creationId xmlns:p14="http://schemas.microsoft.com/office/powerpoint/2010/main" val="3215724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7" name="矩形 6">
            <a:extLst>
              <a:ext uri="{FF2B5EF4-FFF2-40B4-BE49-F238E27FC236}">
                <a16:creationId xmlns:a16="http://schemas.microsoft.com/office/drawing/2014/main" id="{015B1012-99FB-7444-BFE7-D5EBB4BC368C}"/>
              </a:ext>
            </a:extLst>
          </p:cNvPr>
          <p:cNvSpPr/>
          <p:nvPr/>
        </p:nvSpPr>
        <p:spPr>
          <a:xfrm>
            <a:off x="4503801" y="558997"/>
            <a:ext cx="3184398" cy="646331"/>
          </a:xfrm>
          <a:prstGeom prst="rect">
            <a:avLst/>
          </a:prstGeom>
        </p:spPr>
        <p:txBody>
          <a:bodyPr wrap="none">
            <a:spAutoFit/>
          </a:bodyPr>
          <a:lstStyle/>
          <a:p>
            <a:r>
              <a:rPr lang="en" altLang="zh-CN" sz="3600" b="1" dirty="0">
                <a:latin typeface="Open Sans"/>
              </a:rPr>
              <a:t>Metadata Layer</a:t>
            </a:r>
            <a:endParaRPr lang="en" altLang="zh-CN" sz="3600" b="1" i="0" u="none" strike="noStrike" dirty="0">
              <a:effectLst/>
              <a:latin typeface="Open Sans"/>
            </a:endParaRPr>
          </a:p>
        </p:txBody>
      </p:sp>
      <p:pic>
        <p:nvPicPr>
          <p:cNvPr id="3" name="图片 2">
            <a:extLst>
              <a:ext uri="{FF2B5EF4-FFF2-40B4-BE49-F238E27FC236}">
                <a16:creationId xmlns:a16="http://schemas.microsoft.com/office/drawing/2014/main" id="{1AAFD75A-1A45-F343-AFE0-D7B6639FAB79}"/>
              </a:ext>
            </a:extLst>
          </p:cNvPr>
          <p:cNvPicPr>
            <a:picLocks noChangeAspect="1"/>
          </p:cNvPicPr>
          <p:nvPr/>
        </p:nvPicPr>
        <p:blipFill>
          <a:blip r:embed="rId2"/>
          <a:stretch>
            <a:fillRect/>
          </a:stretch>
        </p:blipFill>
        <p:spPr>
          <a:xfrm>
            <a:off x="296885" y="4484913"/>
            <a:ext cx="1498727" cy="2044839"/>
          </a:xfrm>
          <a:prstGeom prst="rect">
            <a:avLst/>
          </a:prstGeom>
        </p:spPr>
      </p:pic>
      <p:pic>
        <p:nvPicPr>
          <p:cNvPr id="8" name="图片 7">
            <a:extLst>
              <a:ext uri="{FF2B5EF4-FFF2-40B4-BE49-F238E27FC236}">
                <a16:creationId xmlns:a16="http://schemas.microsoft.com/office/drawing/2014/main" id="{FED62A03-2A34-C148-A8E5-D40C622DAAF8}"/>
              </a:ext>
            </a:extLst>
          </p:cNvPr>
          <p:cNvPicPr>
            <a:picLocks noChangeAspect="1"/>
          </p:cNvPicPr>
          <p:nvPr/>
        </p:nvPicPr>
        <p:blipFill rotWithShape="1">
          <a:blip r:embed="rId3"/>
          <a:srcRect t="1905"/>
          <a:stretch/>
        </p:blipFill>
        <p:spPr>
          <a:xfrm>
            <a:off x="3259015" y="-17906980"/>
            <a:ext cx="7305480" cy="24508381"/>
          </a:xfrm>
          <a:prstGeom prst="rect">
            <a:avLst/>
          </a:prstGeom>
        </p:spPr>
      </p:pic>
    </p:spTree>
    <p:extLst>
      <p:ext uri="{BB962C8B-B14F-4D97-AF65-F5344CB8AC3E}">
        <p14:creationId xmlns:p14="http://schemas.microsoft.com/office/powerpoint/2010/main" val="4150809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7" name="矩形 6">
            <a:extLst>
              <a:ext uri="{FF2B5EF4-FFF2-40B4-BE49-F238E27FC236}">
                <a16:creationId xmlns:a16="http://schemas.microsoft.com/office/drawing/2014/main" id="{015B1012-99FB-7444-BFE7-D5EBB4BC368C}"/>
              </a:ext>
            </a:extLst>
          </p:cNvPr>
          <p:cNvSpPr/>
          <p:nvPr/>
        </p:nvSpPr>
        <p:spPr>
          <a:xfrm>
            <a:off x="4503801" y="558997"/>
            <a:ext cx="3184398" cy="646331"/>
          </a:xfrm>
          <a:prstGeom prst="rect">
            <a:avLst/>
          </a:prstGeom>
        </p:spPr>
        <p:txBody>
          <a:bodyPr wrap="none">
            <a:spAutoFit/>
          </a:bodyPr>
          <a:lstStyle/>
          <a:p>
            <a:r>
              <a:rPr lang="en" altLang="zh-CN" sz="3600" b="1" dirty="0">
                <a:latin typeface="Open Sans"/>
              </a:rPr>
              <a:t>Metadata Layer</a:t>
            </a:r>
            <a:endParaRPr lang="en" altLang="zh-CN" sz="3600" b="1" i="0" u="none" strike="noStrike" dirty="0">
              <a:effectLst/>
              <a:latin typeface="Open Sans"/>
            </a:endParaRPr>
          </a:p>
        </p:txBody>
      </p:sp>
      <p:pic>
        <p:nvPicPr>
          <p:cNvPr id="3" name="图片 2">
            <a:extLst>
              <a:ext uri="{FF2B5EF4-FFF2-40B4-BE49-F238E27FC236}">
                <a16:creationId xmlns:a16="http://schemas.microsoft.com/office/drawing/2014/main" id="{1AAFD75A-1A45-F343-AFE0-D7B6639FAB79}"/>
              </a:ext>
            </a:extLst>
          </p:cNvPr>
          <p:cNvPicPr>
            <a:picLocks noChangeAspect="1"/>
          </p:cNvPicPr>
          <p:nvPr/>
        </p:nvPicPr>
        <p:blipFill>
          <a:blip r:embed="rId2"/>
          <a:stretch>
            <a:fillRect/>
          </a:stretch>
        </p:blipFill>
        <p:spPr>
          <a:xfrm>
            <a:off x="296885" y="4484913"/>
            <a:ext cx="1498727" cy="2044839"/>
          </a:xfrm>
          <a:prstGeom prst="rect">
            <a:avLst/>
          </a:prstGeom>
        </p:spPr>
      </p:pic>
      <p:pic>
        <p:nvPicPr>
          <p:cNvPr id="5" name="图片 4">
            <a:extLst>
              <a:ext uri="{FF2B5EF4-FFF2-40B4-BE49-F238E27FC236}">
                <a16:creationId xmlns:a16="http://schemas.microsoft.com/office/drawing/2014/main" id="{B0D47F25-E7D9-0C4F-BCCA-9DA57F8FC10E}"/>
              </a:ext>
            </a:extLst>
          </p:cNvPr>
          <p:cNvPicPr>
            <a:picLocks noChangeAspect="1"/>
          </p:cNvPicPr>
          <p:nvPr/>
        </p:nvPicPr>
        <p:blipFill>
          <a:blip r:embed="rId3"/>
          <a:stretch>
            <a:fillRect/>
          </a:stretch>
        </p:blipFill>
        <p:spPr>
          <a:xfrm>
            <a:off x="2493736" y="1656824"/>
            <a:ext cx="7956550" cy="4642179"/>
          </a:xfrm>
          <a:prstGeom prst="rect">
            <a:avLst/>
          </a:prstGeom>
        </p:spPr>
      </p:pic>
    </p:spTree>
    <p:extLst>
      <p:ext uri="{BB962C8B-B14F-4D97-AF65-F5344CB8AC3E}">
        <p14:creationId xmlns:p14="http://schemas.microsoft.com/office/powerpoint/2010/main" val="50016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5" name="矩形 4">
            <a:extLst>
              <a:ext uri="{FF2B5EF4-FFF2-40B4-BE49-F238E27FC236}">
                <a16:creationId xmlns:a16="http://schemas.microsoft.com/office/drawing/2014/main" id="{672CA9E2-AB05-7D43-80C6-C68822038B35}"/>
              </a:ext>
            </a:extLst>
          </p:cNvPr>
          <p:cNvSpPr/>
          <p:nvPr/>
        </p:nvSpPr>
        <p:spPr>
          <a:xfrm>
            <a:off x="5381766" y="1112300"/>
            <a:ext cx="1428468" cy="646331"/>
          </a:xfrm>
          <a:prstGeom prst="rect">
            <a:avLst/>
          </a:prstGeom>
        </p:spPr>
        <p:txBody>
          <a:bodyPr wrap="none">
            <a:spAutoFit/>
          </a:bodyPr>
          <a:lstStyle/>
          <a:p>
            <a:r>
              <a:rPr lang="en" altLang="zh-CN" sz="3600" b="1" dirty="0" err="1">
                <a:latin typeface="Open Sans"/>
              </a:rPr>
              <a:t>TransE</a:t>
            </a:r>
            <a:endParaRPr lang="en" altLang="zh-CN" sz="3600" b="1" i="0" u="none" strike="noStrike" dirty="0">
              <a:effectLst/>
              <a:latin typeface="Open Sans"/>
            </a:endParaRPr>
          </a:p>
        </p:txBody>
      </p:sp>
      <p:sp>
        <p:nvSpPr>
          <p:cNvPr id="3" name="矩形 2">
            <a:extLst>
              <a:ext uri="{FF2B5EF4-FFF2-40B4-BE49-F238E27FC236}">
                <a16:creationId xmlns:a16="http://schemas.microsoft.com/office/drawing/2014/main" id="{A5E2EA6B-F190-B249-8E33-3CA8A24716B3}"/>
              </a:ext>
            </a:extLst>
          </p:cNvPr>
          <p:cNvSpPr/>
          <p:nvPr/>
        </p:nvSpPr>
        <p:spPr>
          <a:xfrm>
            <a:off x="3411414" y="2839722"/>
            <a:ext cx="6096000" cy="1785104"/>
          </a:xfrm>
          <a:prstGeom prst="rect">
            <a:avLst/>
          </a:prstGeom>
        </p:spPr>
        <p:txBody>
          <a:bodyPr>
            <a:spAutoFit/>
          </a:bodyPr>
          <a:lstStyle/>
          <a:p>
            <a:r>
              <a:rPr lang="en" altLang="zh-CN" sz="2800" dirty="0">
                <a:latin typeface="Helvetica Neue" panose="02000503000000020004" pitchFamily="2" charset="0"/>
              </a:rPr>
              <a:t>Core idea </a:t>
            </a:r>
          </a:p>
          <a:p>
            <a:endParaRPr lang="en" altLang="zh-CN" sz="2800" dirty="0">
              <a:latin typeface="Helvetica Neue" panose="02000503000000020004" pitchFamily="2" charset="0"/>
            </a:endParaRPr>
          </a:p>
          <a:p>
            <a:r>
              <a:rPr lang="en" altLang="zh-CN" dirty="0">
                <a:latin typeface="Helvetica Neue" panose="02000503000000020004" pitchFamily="2" charset="0"/>
              </a:rPr>
              <a:t>Transforms triples into low-dimensional vectors, which we call embedding vectors. After they become vectors, many mathematical methods can be used for further processing.</a:t>
            </a:r>
            <a:endParaRPr lang="zh-CN" altLang="en-US" dirty="0"/>
          </a:p>
        </p:txBody>
      </p:sp>
    </p:spTree>
    <p:extLst>
      <p:ext uri="{BB962C8B-B14F-4D97-AF65-F5344CB8AC3E}">
        <p14:creationId xmlns:p14="http://schemas.microsoft.com/office/powerpoint/2010/main" val="1287570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F8B051E-B8EA-1D4B-86A4-3D848F5FEB0D}"/>
              </a:ext>
            </a:extLst>
          </p:cNvPr>
          <p:cNvPicPr>
            <a:picLocks noChangeAspect="1"/>
          </p:cNvPicPr>
          <p:nvPr/>
        </p:nvPicPr>
        <p:blipFill>
          <a:blip r:embed="rId2"/>
          <a:stretch>
            <a:fillRect/>
          </a:stretch>
        </p:blipFill>
        <p:spPr>
          <a:xfrm>
            <a:off x="2115815" y="2673350"/>
            <a:ext cx="1270000" cy="1270000"/>
          </a:xfrm>
          <a:prstGeom prst="rect">
            <a:avLst/>
          </a:prstGeom>
        </p:spPr>
      </p:pic>
      <p:sp>
        <p:nvSpPr>
          <p:cNvPr id="2" name="文本框 1">
            <a:extLst>
              <a:ext uri="{FF2B5EF4-FFF2-40B4-BE49-F238E27FC236}">
                <a16:creationId xmlns:a16="http://schemas.microsoft.com/office/drawing/2014/main" id="{BF31B8AA-E845-E140-BDB9-D550F0F8D72A}"/>
              </a:ext>
            </a:extLst>
          </p:cNvPr>
          <p:cNvSpPr txBox="1"/>
          <p:nvPr/>
        </p:nvSpPr>
        <p:spPr>
          <a:xfrm>
            <a:off x="1581664" y="3943350"/>
            <a:ext cx="2570206" cy="707886"/>
          </a:xfrm>
          <a:prstGeom prst="rect">
            <a:avLst/>
          </a:prstGeom>
          <a:noFill/>
        </p:spPr>
        <p:txBody>
          <a:bodyPr wrap="square" rtlCol="0">
            <a:spAutoFit/>
          </a:bodyPr>
          <a:lstStyle/>
          <a:p>
            <a:r>
              <a:rPr kumimoji="1" lang="en-US" altLang="zh-CN" sz="4000" dirty="0"/>
              <a:t>Knowledge</a:t>
            </a:r>
            <a:endParaRPr kumimoji="1" lang="zh-CN" altLang="en-US" sz="4000" dirty="0"/>
          </a:p>
        </p:txBody>
      </p:sp>
      <p:sp>
        <p:nvSpPr>
          <p:cNvPr id="3" name="矩形 2">
            <a:extLst>
              <a:ext uri="{FF2B5EF4-FFF2-40B4-BE49-F238E27FC236}">
                <a16:creationId xmlns:a16="http://schemas.microsoft.com/office/drawing/2014/main" id="{89C5C3AE-EB61-BC41-8840-56BF8296BA8A}"/>
              </a:ext>
            </a:extLst>
          </p:cNvPr>
          <p:cNvSpPr/>
          <p:nvPr/>
        </p:nvSpPr>
        <p:spPr>
          <a:xfrm>
            <a:off x="5931927" y="1477248"/>
            <a:ext cx="4576119" cy="3903504"/>
          </a:xfrm>
          <a:prstGeom prst="rect">
            <a:avLst/>
          </a:prstGeom>
        </p:spPr>
        <p:txBody>
          <a:bodyPr wrap="square">
            <a:spAutoFit/>
          </a:bodyPr>
          <a:lstStyle/>
          <a:p>
            <a:pPr>
              <a:lnSpc>
                <a:spcPct val="150000"/>
              </a:lnSpc>
            </a:pPr>
            <a:r>
              <a:rPr lang="zh-CN" altLang="en-US" sz="2800" dirty="0"/>
              <a:t>Natural language</a:t>
            </a:r>
          </a:p>
          <a:p>
            <a:pPr>
              <a:lnSpc>
                <a:spcPct val="150000"/>
              </a:lnSpc>
            </a:pPr>
            <a:r>
              <a:rPr lang="zh-CN" altLang="en-US" sz="2800" dirty="0"/>
              <a:t>Painting creation</a:t>
            </a:r>
          </a:p>
          <a:p>
            <a:pPr>
              <a:lnSpc>
                <a:spcPct val="150000"/>
              </a:lnSpc>
            </a:pPr>
            <a:r>
              <a:rPr lang="zh-CN" altLang="en-US" sz="2800" dirty="0"/>
              <a:t>Mathematical language</a:t>
            </a:r>
          </a:p>
          <a:p>
            <a:pPr>
              <a:lnSpc>
                <a:spcPct val="150000"/>
              </a:lnSpc>
            </a:pPr>
            <a:r>
              <a:rPr lang="zh-CN" altLang="en-US" sz="2800" dirty="0"/>
              <a:t>The physical model</a:t>
            </a:r>
          </a:p>
          <a:p>
            <a:pPr>
              <a:lnSpc>
                <a:spcPct val="150000"/>
              </a:lnSpc>
            </a:pPr>
            <a:r>
              <a:rPr lang="zh-CN" altLang="en-US" sz="2800" dirty="0"/>
              <a:t>The chemical formula</a:t>
            </a:r>
            <a:endParaRPr lang="en-US" altLang="zh-CN" sz="2800" dirty="0"/>
          </a:p>
          <a:p>
            <a:pPr>
              <a:lnSpc>
                <a:spcPct val="150000"/>
              </a:lnSpc>
            </a:pPr>
            <a:r>
              <a:rPr lang="en-US" altLang="zh-CN" sz="2800" dirty="0"/>
              <a:t>……</a:t>
            </a:r>
            <a:endParaRPr lang="zh-CN" altLang="en-US" sz="2800" dirty="0"/>
          </a:p>
        </p:txBody>
      </p:sp>
      <p:sp>
        <p:nvSpPr>
          <p:cNvPr id="11" name="左大括号 10">
            <a:extLst>
              <a:ext uri="{FF2B5EF4-FFF2-40B4-BE49-F238E27FC236}">
                <a16:creationId xmlns:a16="http://schemas.microsoft.com/office/drawing/2014/main" id="{F6959144-86D6-A94F-A5F7-9B882B82AA87}"/>
              </a:ext>
            </a:extLst>
          </p:cNvPr>
          <p:cNvSpPr/>
          <p:nvPr/>
        </p:nvSpPr>
        <p:spPr>
          <a:xfrm>
            <a:off x="4108995" y="1560697"/>
            <a:ext cx="1099752" cy="373660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832988A5-6291-5748-A8B2-39706FE98D71}"/>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10" name="文本框 9">
            <a:extLst>
              <a:ext uri="{FF2B5EF4-FFF2-40B4-BE49-F238E27FC236}">
                <a16:creationId xmlns:a16="http://schemas.microsoft.com/office/drawing/2014/main" id="{35E8256F-1DC0-374A-AFC8-F6C4F366593D}"/>
              </a:ext>
            </a:extLst>
          </p:cNvPr>
          <p:cNvSpPr txBox="1"/>
          <p:nvPr/>
        </p:nvSpPr>
        <p:spPr>
          <a:xfrm>
            <a:off x="267674" y="805820"/>
            <a:ext cx="2829696" cy="584775"/>
          </a:xfrm>
          <a:prstGeom prst="rect">
            <a:avLst/>
          </a:prstGeom>
          <a:noFill/>
        </p:spPr>
        <p:txBody>
          <a:bodyPr wrap="square" rtlCol="0">
            <a:spAutoFit/>
          </a:bodyPr>
          <a:lstStyle/>
          <a:p>
            <a:r>
              <a:rPr kumimoji="1" lang="en-US" altLang="zh-CN" sz="3200" dirty="0">
                <a:solidFill>
                  <a:schemeClr val="bg1">
                    <a:lumMod val="50000"/>
                    <a:lumOff val="50000"/>
                  </a:schemeClr>
                </a:solidFill>
              </a:rPr>
              <a:t>Basic</a:t>
            </a:r>
            <a:r>
              <a:rPr kumimoji="1" lang="zh-CN" altLang="en-US" sz="3200" dirty="0">
                <a:solidFill>
                  <a:schemeClr val="bg1">
                    <a:lumMod val="50000"/>
                    <a:lumOff val="50000"/>
                  </a:schemeClr>
                </a:solidFill>
              </a:rPr>
              <a:t> </a:t>
            </a:r>
            <a:r>
              <a:rPr kumimoji="1" lang="en-US" altLang="zh-CN" sz="3200" dirty="0">
                <a:solidFill>
                  <a:schemeClr val="bg1">
                    <a:lumMod val="50000"/>
                    <a:lumOff val="50000"/>
                  </a:schemeClr>
                </a:solidFill>
              </a:rPr>
              <a:t>Keywords</a:t>
            </a:r>
            <a:endParaRPr kumimoji="1" lang="zh-CN" altLang="en-US" sz="3200" dirty="0">
              <a:solidFill>
                <a:schemeClr val="bg1">
                  <a:lumMod val="50000"/>
                  <a:lumOff val="50000"/>
                </a:schemeClr>
              </a:solidFill>
            </a:endParaRPr>
          </a:p>
        </p:txBody>
      </p:sp>
    </p:spTree>
    <p:extLst>
      <p:ext uri="{BB962C8B-B14F-4D97-AF65-F5344CB8AC3E}">
        <p14:creationId xmlns:p14="http://schemas.microsoft.com/office/powerpoint/2010/main" val="326667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5" name="矩形 4">
            <a:extLst>
              <a:ext uri="{FF2B5EF4-FFF2-40B4-BE49-F238E27FC236}">
                <a16:creationId xmlns:a16="http://schemas.microsoft.com/office/drawing/2014/main" id="{672CA9E2-AB05-7D43-80C6-C68822038B35}"/>
              </a:ext>
            </a:extLst>
          </p:cNvPr>
          <p:cNvSpPr/>
          <p:nvPr/>
        </p:nvSpPr>
        <p:spPr>
          <a:xfrm>
            <a:off x="5381766" y="1112300"/>
            <a:ext cx="1428468" cy="646331"/>
          </a:xfrm>
          <a:prstGeom prst="rect">
            <a:avLst/>
          </a:prstGeom>
        </p:spPr>
        <p:txBody>
          <a:bodyPr wrap="none">
            <a:spAutoFit/>
          </a:bodyPr>
          <a:lstStyle/>
          <a:p>
            <a:r>
              <a:rPr lang="en" altLang="zh-CN" sz="3600" b="1" dirty="0" err="1">
                <a:latin typeface="Open Sans"/>
              </a:rPr>
              <a:t>TransE</a:t>
            </a:r>
            <a:endParaRPr lang="en" altLang="zh-CN" sz="3600" b="1" i="0" u="none" strike="noStrike" dirty="0">
              <a:effectLst/>
              <a:latin typeface="Open Sans"/>
            </a:endParaRPr>
          </a:p>
        </p:txBody>
      </p:sp>
      <p:pic>
        <p:nvPicPr>
          <p:cNvPr id="2" name="图片 1">
            <a:extLst>
              <a:ext uri="{FF2B5EF4-FFF2-40B4-BE49-F238E27FC236}">
                <a16:creationId xmlns:a16="http://schemas.microsoft.com/office/drawing/2014/main" id="{CFD17C74-DA42-E446-973A-5DFFE8C0D34E}"/>
              </a:ext>
            </a:extLst>
          </p:cNvPr>
          <p:cNvPicPr>
            <a:picLocks noChangeAspect="1"/>
          </p:cNvPicPr>
          <p:nvPr/>
        </p:nvPicPr>
        <p:blipFill>
          <a:blip r:embed="rId2"/>
          <a:stretch>
            <a:fillRect/>
          </a:stretch>
        </p:blipFill>
        <p:spPr>
          <a:xfrm>
            <a:off x="2176235" y="1924050"/>
            <a:ext cx="8596855" cy="4400550"/>
          </a:xfrm>
          <a:prstGeom prst="rect">
            <a:avLst/>
          </a:prstGeom>
        </p:spPr>
      </p:pic>
    </p:spTree>
    <p:extLst>
      <p:ext uri="{BB962C8B-B14F-4D97-AF65-F5344CB8AC3E}">
        <p14:creationId xmlns:p14="http://schemas.microsoft.com/office/powerpoint/2010/main" val="3024906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0497200-0D7D-8844-88D0-6FCB3E3771DC}"/>
              </a:ext>
            </a:extLst>
          </p:cNvPr>
          <p:cNvSpPr/>
          <p:nvPr/>
        </p:nvSpPr>
        <p:spPr>
          <a:xfrm>
            <a:off x="2968829" y="474345"/>
            <a:ext cx="8926286" cy="5909310"/>
          </a:xfrm>
          <a:prstGeom prst="rect">
            <a:avLst/>
          </a:prstGeom>
        </p:spPr>
        <p:txBody>
          <a:bodyPr wrap="square">
            <a:spAutoFit/>
          </a:bodyPr>
          <a:lstStyle/>
          <a:p>
            <a:pPr>
              <a:buFont typeface="Arial" panose="020B0604020202020204" pitchFamily="34" charset="0"/>
              <a:buChar char="•"/>
            </a:pPr>
            <a:r>
              <a:rPr lang="en" altLang="zh-CN" dirty="0"/>
              <a:t>call _</a:t>
            </a:r>
            <a:r>
              <a:rPr lang="en" altLang="zh-CN" dirty="0" err="1"/>
              <a:t>init</a:t>
            </a:r>
            <a:r>
              <a:rPr lang="en" altLang="zh-CN" dirty="0"/>
              <a:t>_() to initialize triples, vector dimensions, distance calculation formulas, etc.</a:t>
            </a:r>
          </a:p>
          <a:p>
            <a:pPr>
              <a:buFont typeface="Arial" panose="020B0604020202020204" pitchFamily="34" charset="0"/>
              <a:buChar char="•"/>
            </a:pPr>
            <a:r>
              <a:rPr lang="en" altLang="zh-CN" dirty="0" err="1"/>
              <a:t>callinitialize</a:t>
            </a:r>
            <a:r>
              <a:rPr lang="en" altLang="zh-CN" dirty="0"/>
              <a:t>(self)to initialize the vector.</a:t>
            </a:r>
          </a:p>
          <a:p>
            <a:pPr>
              <a:buFont typeface="Arial" panose="020B0604020202020204" pitchFamily="34" charset="0"/>
              <a:buChar char="•"/>
            </a:pPr>
            <a:r>
              <a:rPr lang="en" altLang="zh-CN" dirty="0"/>
              <a:t>1.Randomly value each dimension of each entity and relation through the function uniform(-6/</a:t>
            </a:r>
            <a:r>
              <a:rPr lang="en" altLang="zh-CN" dirty="0" err="1"/>
              <a:t>math.sqrt</a:t>
            </a:r>
            <a:r>
              <a:rPr lang="en" altLang="zh-CN" dirty="0"/>
              <a:t>(</a:t>
            </a:r>
            <a:r>
              <a:rPr lang="en" altLang="zh-CN" dirty="0" err="1"/>
              <a:t>self.k</a:t>
            </a:r>
            <a:r>
              <a:rPr lang="en" altLang="zh-CN" dirty="0"/>
              <a:t>),6/</a:t>
            </a:r>
            <a:r>
              <a:rPr lang="en" altLang="zh-CN" dirty="0" err="1"/>
              <a:t>math.sqrt</a:t>
            </a:r>
            <a:r>
              <a:rPr lang="en" altLang="zh-CN" dirty="0"/>
              <a:t>(</a:t>
            </a:r>
            <a:r>
              <a:rPr lang="en" altLang="zh-CN" dirty="0" err="1"/>
              <a:t>self.k</a:t>
            </a:r>
            <a:r>
              <a:rPr lang="en" altLang="zh-CN" dirty="0"/>
              <a:t>)).</a:t>
            </a:r>
          </a:p>
          <a:p>
            <a:pPr>
              <a:buFont typeface="Arial" panose="020B0604020202020204" pitchFamily="34" charset="0"/>
              <a:buChar char="•"/>
            </a:pPr>
            <a:r>
              <a:rPr lang="en" altLang="zh-CN" dirty="0"/>
              <a:t>2.Normalize the vector </a:t>
            </a:r>
            <a:r>
              <a:rPr lang="en" altLang="zh-CN" dirty="0" err="1"/>
              <a:t>usingnorm</a:t>
            </a:r>
            <a:r>
              <a:rPr lang="en" altLang="zh-CN" dirty="0"/>
              <a:t>().</a:t>
            </a:r>
          </a:p>
          <a:p>
            <a:pPr>
              <a:buFont typeface="Arial" panose="020B0604020202020204" pitchFamily="34" charset="0"/>
              <a:buChar char="•"/>
            </a:pPr>
            <a:r>
              <a:rPr lang="en" altLang="zh-CN" dirty="0" err="1"/>
              <a:t>calltrain</a:t>
            </a:r>
            <a:r>
              <a:rPr lang="en" altLang="zh-CN" dirty="0"/>
              <a:t>(</a:t>
            </a:r>
            <a:r>
              <a:rPr lang="en" altLang="zh-CN" dirty="0" err="1"/>
              <a:t>self,cI</a:t>
            </a:r>
            <a:r>
              <a:rPr lang="en" altLang="zh-CN" dirty="0"/>
              <a:t>) for cyclic training (</a:t>
            </a:r>
            <a:r>
              <a:rPr lang="en" altLang="zh-CN" dirty="0" err="1"/>
              <a:t>cI</a:t>
            </a:r>
            <a:r>
              <a:rPr lang="en" altLang="zh-CN" dirty="0"/>
              <a:t>: training times).</a:t>
            </a:r>
          </a:p>
          <a:p>
            <a:pPr marL="742950" lvl="1" indent="-285750">
              <a:buFont typeface="Arial" panose="020B0604020202020204" pitchFamily="34" charset="0"/>
              <a:buChar char="•"/>
            </a:pPr>
            <a:r>
              <a:rPr lang="en" altLang="zh-CN" dirty="0"/>
              <a:t>The triples are randomly sampled by sample() </a:t>
            </a:r>
            <a:r>
              <a:rPr lang="en" altLang="zh-CN" dirty="0" err="1"/>
              <a:t>andSbatch</a:t>
            </a:r>
            <a:r>
              <a:rPr lang="en" altLang="zh-CN" dirty="0"/>
              <a:t>[] is stored.</a:t>
            </a:r>
          </a:p>
          <a:p>
            <a:pPr marL="742950" lvl="1" indent="-285750">
              <a:buFont typeface="Arial" panose="020B0604020202020204" pitchFamily="34" charset="0"/>
              <a:buChar char="•"/>
            </a:pPr>
            <a:r>
              <a:rPr lang="en" altLang="zh-CN" dirty="0"/>
              <a:t>Call the function </a:t>
            </a:r>
            <a:r>
              <a:rPr lang="en" altLang="zh-CN" dirty="0" err="1"/>
              <a:t>getCorruptedTriplet</a:t>
            </a:r>
            <a:r>
              <a:rPr lang="en" altLang="zh-CN" dirty="0"/>
              <a:t>(</a:t>
            </a:r>
            <a:r>
              <a:rPr lang="en" altLang="zh-CN" dirty="0" err="1"/>
              <a:t>self,triplet</a:t>
            </a:r>
            <a:r>
              <a:rPr lang="en" altLang="zh-CN" dirty="0"/>
              <a:t>) to break each triplet in the </a:t>
            </a:r>
            <a:r>
              <a:rPr lang="en" altLang="zh-CN" dirty="0" err="1"/>
              <a:t>Sbatch</a:t>
            </a:r>
            <a:r>
              <a:rPr lang="en" altLang="zh-CN" dirty="0"/>
              <a:t>[]and store the original triplet and the broken triplet into the </a:t>
            </a:r>
            <a:r>
              <a:rPr lang="en" altLang="zh-CN" dirty="0" err="1"/>
              <a:t>Tbatch</a:t>
            </a:r>
            <a:r>
              <a:rPr lang="en" altLang="zh-CN" dirty="0"/>
              <a:t>[]. Breaking process: replace head or trail randomly and make sure the entity before and after replacing is not the same, that is, the triplet before and after breaking is not the same.</a:t>
            </a:r>
          </a:p>
          <a:p>
            <a:pPr marL="742950" lvl="1" indent="-285750">
              <a:buFont typeface="Arial" panose="020B0604020202020204" pitchFamily="34" charset="0"/>
              <a:buChar char="•"/>
            </a:pPr>
            <a:r>
              <a:rPr lang="en" altLang="zh-CN" dirty="0"/>
              <a:t>Note: head and trail cannot be replaced at the same time, otherwise there is no comparison.</a:t>
            </a:r>
          </a:p>
          <a:p>
            <a:pPr marL="1143000" lvl="2" indent="-228600">
              <a:buFont typeface="Arial" panose="020B0604020202020204" pitchFamily="34" charset="0"/>
              <a:buChar char="•"/>
            </a:pPr>
            <a:r>
              <a:rPr lang="en" altLang="zh-CN" dirty="0" err="1"/>
              <a:t>Callupdate</a:t>
            </a:r>
            <a:r>
              <a:rPr lang="en" altLang="zh-CN" dirty="0"/>
              <a:t>(</a:t>
            </a:r>
            <a:r>
              <a:rPr lang="en" altLang="zh-CN" dirty="0" err="1"/>
              <a:t>self,Tbatch</a:t>
            </a:r>
            <a:r>
              <a:rPr lang="en" altLang="zh-CN" dirty="0"/>
              <a:t>) to fix triples.</a:t>
            </a:r>
          </a:p>
          <a:p>
            <a:pPr marL="1143000" lvl="2" indent="-228600">
              <a:buFont typeface="Arial" panose="020B0604020202020204" pitchFamily="34" charset="0"/>
              <a:buChar char="•"/>
            </a:pPr>
            <a:r>
              <a:rPr lang="en" altLang="zh-CN" dirty="0"/>
              <a:t>For all triplet pairs in </a:t>
            </a:r>
            <a:r>
              <a:rPr lang="en" altLang="zh-CN" dirty="0" err="1"/>
              <a:t>Tbatch</a:t>
            </a:r>
            <a:r>
              <a:rPr lang="en" altLang="zh-CN" dirty="0"/>
              <a:t>[], the L1 or L2 formula (Euclid/Huffman distance formula) is used to calculate the distance and obtain the loss. (</a:t>
            </a:r>
            <a:r>
              <a:rPr lang="en" altLang="zh-CN" dirty="0" err="1"/>
              <a:t>self.margin</a:t>
            </a:r>
            <a:r>
              <a:rPr lang="en" altLang="zh-CN" dirty="0"/>
              <a:t> + </a:t>
            </a:r>
            <a:r>
              <a:rPr lang="en" altLang="zh-CN" dirty="0" err="1"/>
              <a:t>distTriplet</a:t>
            </a:r>
            <a:r>
              <a:rPr lang="en" altLang="zh-CN" dirty="0"/>
              <a:t> - </a:t>
            </a:r>
            <a:r>
              <a:rPr lang="en" altLang="zh-CN" dirty="0" err="1"/>
              <a:t>distCorruptedTriplet</a:t>
            </a:r>
            <a:r>
              <a:rPr lang="en" altLang="zh-CN" dirty="0"/>
              <a:t>)</a:t>
            </a:r>
          </a:p>
          <a:p>
            <a:pPr marL="1143000" lvl="2" indent="-228600">
              <a:buFont typeface="Arial" panose="020B0604020202020204" pitchFamily="34" charset="0"/>
              <a:buChar char="•"/>
            </a:pPr>
            <a:r>
              <a:rPr lang="en" altLang="zh-CN" dirty="0"/>
              <a:t>For the triplet pairs in </a:t>
            </a:r>
            <a:r>
              <a:rPr lang="en" altLang="zh-CN" dirty="0" err="1"/>
              <a:t>Tbatch</a:t>
            </a:r>
            <a:r>
              <a:rPr lang="en" altLang="zh-CN" dirty="0"/>
              <a:t>, calculate the gradient ​, and update the triplet pairs according to the gradient to ensure that the distance between the original triplet d is smaller and smaller while the distance between the broken triplet d is larger and larger.</a:t>
            </a:r>
            <a:endParaRPr lang="en" altLang="zh-CN" dirty="0">
              <a:effectLst/>
            </a:endParaRPr>
          </a:p>
        </p:txBody>
      </p:sp>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5" name="矩形 4">
            <a:extLst>
              <a:ext uri="{FF2B5EF4-FFF2-40B4-BE49-F238E27FC236}">
                <a16:creationId xmlns:a16="http://schemas.microsoft.com/office/drawing/2014/main" id="{672CA9E2-AB05-7D43-80C6-C68822038B35}"/>
              </a:ext>
            </a:extLst>
          </p:cNvPr>
          <p:cNvSpPr/>
          <p:nvPr/>
        </p:nvSpPr>
        <p:spPr>
          <a:xfrm>
            <a:off x="602937" y="3101994"/>
            <a:ext cx="1428468" cy="646331"/>
          </a:xfrm>
          <a:prstGeom prst="rect">
            <a:avLst/>
          </a:prstGeom>
        </p:spPr>
        <p:txBody>
          <a:bodyPr wrap="none">
            <a:spAutoFit/>
          </a:bodyPr>
          <a:lstStyle/>
          <a:p>
            <a:r>
              <a:rPr lang="en" altLang="zh-CN" sz="3600" b="1" dirty="0" err="1">
                <a:latin typeface="Open Sans"/>
              </a:rPr>
              <a:t>TransE</a:t>
            </a:r>
            <a:endParaRPr lang="en" altLang="zh-CN" sz="3600" b="1" i="0" u="none" strike="noStrike" dirty="0">
              <a:effectLst/>
              <a:latin typeface="Open Sans"/>
            </a:endParaRPr>
          </a:p>
        </p:txBody>
      </p:sp>
    </p:spTree>
    <p:extLst>
      <p:ext uri="{BB962C8B-B14F-4D97-AF65-F5344CB8AC3E}">
        <p14:creationId xmlns:p14="http://schemas.microsoft.com/office/powerpoint/2010/main" val="3099481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5" name="矩形 4">
            <a:extLst>
              <a:ext uri="{FF2B5EF4-FFF2-40B4-BE49-F238E27FC236}">
                <a16:creationId xmlns:a16="http://schemas.microsoft.com/office/drawing/2014/main" id="{672CA9E2-AB05-7D43-80C6-C68822038B35}"/>
              </a:ext>
            </a:extLst>
          </p:cNvPr>
          <p:cNvSpPr/>
          <p:nvPr/>
        </p:nvSpPr>
        <p:spPr>
          <a:xfrm>
            <a:off x="602937" y="3101994"/>
            <a:ext cx="1428468" cy="646331"/>
          </a:xfrm>
          <a:prstGeom prst="rect">
            <a:avLst/>
          </a:prstGeom>
        </p:spPr>
        <p:txBody>
          <a:bodyPr wrap="none">
            <a:spAutoFit/>
          </a:bodyPr>
          <a:lstStyle/>
          <a:p>
            <a:r>
              <a:rPr lang="en" altLang="zh-CN" sz="3600" b="1" dirty="0" err="1">
                <a:latin typeface="Open Sans"/>
              </a:rPr>
              <a:t>TransE</a:t>
            </a:r>
            <a:endParaRPr lang="en" altLang="zh-CN" sz="3600" b="1" i="0" u="none" strike="noStrike" dirty="0">
              <a:effectLst/>
              <a:latin typeface="Open Sans"/>
            </a:endParaRPr>
          </a:p>
        </p:txBody>
      </p:sp>
      <p:sp>
        <p:nvSpPr>
          <p:cNvPr id="2" name="文本框 1">
            <a:extLst>
              <a:ext uri="{FF2B5EF4-FFF2-40B4-BE49-F238E27FC236}">
                <a16:creationId xmlns:a16="http://schemas.microsoft.com/office/drawing/2014/main" id="{E6FCDF08-5DBE-7D40-9922-B571748F1FB2}"/>
              </a:ext>
            </a:extLst>
          </p:cNvPr>
          <p:cNvSpPr txBox="1"/>
          <p:nvPr/>
        </p:nvSpPr>
        <p:spPr>
          <a:xfrm>
            <a:off x="5003206" y="1853225"/>
            <a:ext cx="2438400" cy="369332"/>
          </a:xfrm>
          <a:prstGeom prst="rect">
            <a:avLst/>
          </a:prstGeom>
          <a:noFill/>
        </p:spPr>
        <p:txBody>
          <a:bodyPr wrap="square" rtlCol="0">
            <a:spAutoFit/>
          </a:bodyPr>
          <a:lstStyle/>
          <a:p>
            <a:r>
              <a:rPr kumimoji="1" lang="en-US" altLang="zh-CN" dirty="0"/>
              <a:t>Entity -&gt; 100D Vector</a:t>
            </a:r>
            <a:endParaRPr kumimoji="1" lang="zh-CN" altLang="en-US" dirty="0"/>
          </a:p>
        </p:txBody>
      </p:sp>
      <p:pic>
        <p:nvPicPr>
          <p:cNvPr id="7" name="图片 6">
            <a:extLst>
              <a:ext uri="{FF2B5EF4-FFF2-40B4-BE49-F238E27FC236}">
                <a16:creationId xmlns:a16="http://schemas.microsoft.com/office/drawing/2014/main" id="{0009FCA7-18FD-2541-8BC2-73BAD95D68EF}"/>
              </a:ext>
            </a:extLst>
          </p:cNvPr>
          <p:cNvPicPr>
            <a:picLocks noChangeAspect="1"/>
          </p:cNvPicPr>
          <p:nvPr/>
        </p:nvPicPr>
        <p:blipFill>
          <a:blip r:embed="rId2"/>
          <a:stretch>
            <a:fillRect/>
          </a:stretch>
        </p:blipFill>
        <p:spPr>
          <a:xfrm>
            <a:off x="3294149" y="2739484"/>
            <a:ext cx="8294914" cy="2017682"/>
          </a:xfrm>
          <a:prstGeom prst="rect">
            <a:avLst/>
          </a:prstGeom>
        </p:spPr>
      </p:pic>
    </p:spTree>
    <p:extLst>
      <p:ext uri="{BB962C8B-B14F-4D97-AF65-F5344CB8AC3E}">
        <p14:creationId xmlns:p14="http://schemas.microsoft.com/office/powerpoint/2010/main" val="573513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5" name="矩形 4">
            <a:extLst>
              <a:ext uri="{FF2B5EF4-FFF2-40B4-BE49-F238E27FC236}">
                <a16:creationId xmlns:a16="http://schemas.microsoft.com/office/drawing/2014/main" id="{672CA9E2-AB05-7D43-80C6-C68822038B35}"/>
              </a:ext>
            </a:extLst>
          </p:cNvPr>
          <p:cNvSpPr/>
          <p:nvPr/>
        </p:nvSpPr>
        <p:spPr>
          <a:xfrm>
            <a:off x="602937" y="3101994"/>
            <a:ext cx="1428468" cy="646331"/>
          </a:xfrm>
          <a:prstGeom prst="rect">
            <a:avLst/>
          </a:prstGeom>
        </p:spPr>
        <p:txBody>
          <a:bodyPr wrap="none">
            <a:spAutoFit/>
          </a:bodyPr>
          <a:lstStyle/>
          <a:p>
            <a:r>
              <a:rPr lang="en" altLang="zh-CN" sz="3600" b="1" dirty="0" err="1">
                <a:latin typeface="Open Sans"/>
              </a:rPr>
              <a:t>TransE</a:t>
            </a:r>
            <a:endParaRPr lang="en" altLang="zh-CN" sz="3600" b="1" i="0" u="none" strike="noStrike" dirty="0">
              <a:effectLst/>
              <a:latin typeface="Open Sans"/>
            </a:endParaRPr>
          </a:p>
        </p:txBody>
      </p:sp>
      <p:sp>
        <p:nvSpPr>
          <p:cNvPr id="2" name="文本框 1">
            <a:extLst>
              <a:ext uri="{FF2B5EF4-FFF2-40B4-BE49-F238E27FC236}">
                <a16:creationId xmlns:a16="http://schemas.microsoft.com/office/drawing/2014/main" id="{E6FCDF08-5DBE-7D40-9922-B571748F1FB2}"/>
              </a:ext>
            </a:extLst>
          </p:cNvPr>
          <p:cNvSpPr txBox="1"/>
          <p:nvPr/>
        </p:nvSpPr>
        <p:spPr>
          <a:xfrm>
            <a:off x="5003206" y="466665"/>
            <a:ext cx="2438400" cy="369332"/>
          </a:xfrm>
          <a:prstGeom prst="rect">
            <a:avLst/>
          </a:prstGeom>
          <a:noFill/>
        </p:spPr>
        <p:txBody>
          <a:bodyPr wrap="square" rtlCol="0">
            <a:spAutoFit/>
          </a:bodyPr>
          <a:lstStyle/>
          <a:p>
            <a:r>
              <a:rPr kumimoji="1" lang="en-US" altLang="zh-CN" dirty="0"/>
              <a:t>Entity -&gt; 100D Vector</a:t>
            </a:r>
            <a:endParaRPr kumimoji="1" lang="zh-CN" altLang="en-US" dirty="0"/>
          </a:p>
        </p:txBody>
      </p:sp>
      <p:pic>
        <p:nvPicPr>
          <p:cNvPr id="7" name="图片 6">
            <a:extLst>
              <a:ext uri="{FF2B5EF4-FFF2-40B4-BE49-F238E27FC236}">
                <a16:creationId xmlns:a16="http://schemas.microsoft.com/office/drawing/2014/main" id="{0009FCA7-18FD-2541-8BC2-73BAD95D68EF}"/>
              </a:ext>
            </a:extLst>
          </p:cNvPr>
          <p:cNvPicPr>
            <a:picLocks noChangeAspect="1"/>
          </p:cNvPicPr>
          <p:nvPr/>
        </p:nvPicPr>
        <p:blipFill>
          <a:blip r:embed="rId2"/>
          <a:stretch>
            <a:fillRect/>
          </a:stretch>
        </p:blipFill>
        <p:spPr>
          <a:xfrm>
            <a:off x="3805777" y="1112996"/>
            <a:ext cx="5131394" cy="1248177"/>
          </a:xfrm>
          <a:prstGeom prst="rect">
            <a:avLst/>
          </a:prstGeom>
        </p:spPr>
      </p:pic>
      <p:pic>
        <p:nvPicPr>
          <p:cNvPr id="3" name="图片 2">
            <a:extLst>
              <a:ext uri="{FF2B5EF4-FFF2-40B4-BE49-F238E27FC236}">
                <a16:creationId xmlns:a16="http://schemas.microsoft.com/office/drawing/2014/main" id="{4E412FCB-18C4-6245-96E5-BD06AA5B0FD9}"/>
              </a:ext>
            </a:extLst>
          </p:cNvPr>
          <p:cNvPicPr>
            <a:picLocks noChangeAspect="1"/>
          </p:cNvPicPr>
          <p:nvPr/>
        </p:nvPicPr>
        <p:blipFill>
          <a:blip r:embed="rId3"/>
          <a:stretch>
            <a:fillRect/>
          </a:stretch>
        </p:blipFill>
        <p:spPr>
          <a:xfrm>
            <a:off x="3156857" y="3975275"/>
            <a:ext cx="7707086" cy="1829851"/>
          </a:xfrm>
          <a:prstGeom prst="rect">
            <a:avLst/>
          </a:prstGeom>
        </p:spPr>
      </p:pic>
      <p:sp>
        <p:nvSpPr>
          <p:cNvPr id="8" name="文本框 7">
            <a:extLst>
              <a:ext uri="{FF2B5EF4-FFF2-40B4-BE49-F238E27FC236}">
                <a16:creationId xmlns:a16="http://schemas.microsoft.com/office/drawing/2014/main" id="{9FEF5AC4-5928-0841-9856-DB4E88C4D873}"/>
              </a:ext>
            </a:extLst>
          </p:cNvPr>
          <p:cNvSpPr txBox="1"/>
          <p:nvPr/>
        </p:nvSpPr>
        <p:spPr>
          <a:xfrm>
            <a:off x="5003206" y="3240493"/>
            <a:ext cx="2438400" cy="369332"/>
          </a:xfrm>
          <a:prstGeom prst="rect">
            <a:avLst/>
          </a:prstGeom>
          <a:noFill/>
        </p:spPr>
        <p:txBody>
          <a:bodyPr wrap="square" rtlCol="0">
            <a:spAutoFit/>
          </a:bodyPr>
          <a:lstStyle/>
          <a:p>
            <a:r>
              <a:rPr kumimoji="1" lang="en-US" altLang="zh-CN" dirty="0"/>
              <a:t>Relation -&gt; 100D Vector</a:t>
            </a:r>
            <a:endParaRPr kumimoji="1" lang="zh-CN" altLang="en-US" dirty="0"/>
          </a:p>
        </p:txBody>
      </p:sp>
    </p:spTree>
    <p:extLst>
      <p:ext uri="{BB962C8B-B14F-4D97-AF65-F5344CB8AC3E}">
        <p14:creationId xmlns:p14="http://schemas.microsoft.com/office/powerpoint/2010/main" val="315772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5" name="矩形 4">
            <a:extLst>
              <a:ext uri="{FF2B5EF4-FFF2-40B4-BE49-F238E27FC236}">
                <a16:creationId xmlns:a16="http://schemas.microsoft.com/office/drawing/2014/main" id="{672CA9E2-AB05-7D43-80C6-C68822038B35}"/>
              </a:ext>
            </a:extLst>
          </p:cNvPr>
          <p:cNvSpPr/>
          <p:nvPr/>
        </p:nvSpPr>
        <p:spPr>
          <a:xfrm>
            <a:off x="602937" y="3101994"/>
            <a:ext cx="1428468" cy="646331"/>
          </a:xfrm>
          <a:prstGeom prst="rect">
            <a:avLst/>
          </a:prstGeom>
        </p:spPr>
        <p:txBody>
          <a:bodyPr wrap="none">
            <a:spAutoFit/>
          </a:bodyPr>
          <a:lstStyle/>
          <a:p>
            <a:r>
              <a:rPr lang="en" altLang="zh-CN" sz="3600" b="1" dirty="0" err="1">
                <a:latin typeface="Open Sans"/>
              </a:rPr>
              <a:t>TransE</a:t>
            </a:r>
            <a:endParaRPr lang="en" altLang="zh-CN" sz="3600" b="1" i="0" u="none" strike="noStrike" dirty="0">
              <a:effectLst/>
              <a:latin typeface="Open Sans"/>
            </a:endParaRPr>
          </a:p>
        </p:txBody>
      </p:sp>
      <p:sp>
        <p:nvSpPr>
          <p:cNvPr id="2" name="文本框 1">
            <a:extLst>
              <a:ext uri="{FF2B5EF4-FFF2-40B4-BE49-F238E27FC236}">
                <a16:creationId xmlns:a16="http://schemas.microsoft.com/office/drawing/2014/main" id="{E6FCDF08-5DBE-7D40-9922-B571748F1FB2}"/>
              </a:ext>
            </a:extLst>
          </p:cNvPr>
          <p:cNvSpPr txBox="1"/>
          <p:nvPr/>
        </p:nvSpPr>
        <p:spPr>
          <a:xfrm>
            <a:off x="2914367" y="3307837"/>
            <a:ext cx="2246680" cy="523220"/>
          </a:xfrm>
          <a:prstGeom prst="rect">
            <a:avLst/>
          </a:prstGeom>
          <a:noFill/>
        </p:spPr>
        <p:txBody>
          <a:bodyPr wrap="square" rtlCol="0">
            <a:spAutoFit/>
          </a:bodyPr>
          <a:lstStyle/>
          <a:p>
            <a:r>
              <a:rPr kumimoji="1" lang="en-US" altLang="zh-CN" sz="2800" dirty="0"/>
              <a:t>Fresh Entity1</a:t>
            </a:r>
            <a:endParaRPr kumimoji="1" lang="zh-CN" altLang="en-US" sz="2800" dirty="0"/>
          </a:p>
        </p:txBody>
      </p:sp>
      <p:sp>
        <p:nvSpPr>
          <p:cNvPr id="8" name="文本框 7">
            <a:extLst>
              <a:ext uri="{FF2B5EF4-FFF2-40B4-BE49-F238E27FC236}">
                <a16:creationId xmlns:a16="http://schemas.microsoft.com/office/drawing/2014/main" id="{9FEF5AC4-5928-0841-9856-DB4E88C4D873}"/>
              </a:ext>
            </a:extLst>
          </p:cNvPr>
          <p:cNvSpPr txBox="1"/>
          <p:nvPr/>
        </p:nvSpPr>
        <p:spPr>
          <a:xfrm>
            <a:off x="5889343" y="2453246"/>
            <a:ext cx="2588672" cy="523220"/>
          </a:xfrm>
          <a:prstGeom prst="rect">
            <a:avLst/>
          </a:prstGeom>
          <a:noFill/>
        </p:spPr>
        <p:txBody>
          <a:bodyPr wrap="square" rtlCol="0">
            <a:spAutoFit/>
          </a:bodyPr>
          <a:lstStyle/>
          <a:p>
            <a:r>
              <a:rPr kumimoji="1" lang="en-US" altLang="zh-CN" sz="2800" dirty="0"/>
              <a:t>Fresh Relation</a:t>
            </a:r>
            <a:endParaRPr kumimoji="1" lang="zh-CN" altLang="en-US" sz="2800" dirty="0"/>
          </a:p>
        </p:txBody>
      </p:sp>
      <p:sp>
        <p:nvSpPr>
          <p:cNvPr id="9" name="文本框 8">
            <a:extLst>
              <a:ext uri="{FF2B5EF4-FFF2-40B4-BE49-F238E27FC236}">
                <a16:creationId xmlns:a16="http://schemas.microsoft.com/office/drawing/2014/main" id="{50E9FC95-C560-3C4B-80F3-73F1142A1606}"/>
              </a:ext>
            </a:extLst>
          </p:cNvPr>
          <p:cNvSpPr txBox="1"/>
          <p:nvPr/>
        </p:nvSpPr>
        <p:spPr>
          <a:xfrm>
            <a:off x="8290690" y="3307837"/>
            <a:ext cx="2383477" cy="523220"/>
          </a:xfrm>
          <a:prstGeom prst="rect">
            <a:avLst/>
          </a:prstGeom>
          <a:noFill/>
        </p:spPr>
        <p:txBody>
          <a:bodyPr wrap="square" rtlCol="0">
            <a:spAutoFit/>
          </a:bodyPr>
          <a:lstStyle/>
          <a:p>
            <a:r>
              <a:rPr kumimoji="1" lang="en-US" altLang="zh-CN" sz="2800" dirty="0"/>
              <a:t>Fresh Entity2</a:t>
            </a:r>
            <a:endParaRPr kumimoji="1" lang="zh-CN" altLang="en-US" sz="2800" dirty="0"/>
          </a:p>
        </p:txBody>
      </p:sp>
      <p:pic>
        <p:nvPicPr>
          <p:cNvPr id="10" name="图片 9">
            <a:extLst>
              <a:ext uri="{FF2B5EF4-FFF2-40B4-BE49-F238E27FC236}">
                <a16:creationId xmlns:a16="http://schemas.microsoft.com/office/drawing/2014/main" id="{33B4A4BD-91F4-AE48-8B04-ECC2F1372C51}"/>
              </a:ext>
            </a:extLst>
          </p:cNvPr>
          <p:cNvPicPr>
            <a:picLocks noChangeAspect="1"/>
          </p:cNvPicPr>
          <p:nvPr/>
        </p:nvPicPr>
        <p:blipFill>
          <a:blip r:embed="rId2"/>
          <a:stretch>
            <a:fillRect/>
          </a:stretch>
        </p:blipFill>
        <p:spPr>
          <a:xfrm>
            <a:off x="1854149" y="4014851"/>
            <a:ext cx="5131394" cy="1248177"/>
          </a:xfrm>
          <a:prstGeom prst="rect">
            <a:avLst/>
          </a:prstGeom>
        </p:spPr>
      </p:pic>
      <p:pic>
        <p:nvPicPr>
          <p:cNvPr id="11" name="图片 10">
            <a:extLst>
              <a:ext uri="{FF2B5EF4-FFF2-40B4-BE49-F238E27FC236}">
                <a16:creationId xmlns:a16="http://schemas.microsoft.com/office/drawing/2014/main" id="{68802CF9-4CBF-8A4B-BBDC-7D2A11A4BAAB}"/>
              </a:ext>
            </a:extLst>
          </p:cNvPr>
          <p:cNvPicPr>
            <a:picLocks noChangeAspect="1"/>
          </p:cNvPicPr>
          <p:nvPr/>
        </p:nvPicPr>
        <p:blipFill>
          <a:blip r:embed="rId2"/>
          <a:stretch>
            <a:fillRect/>
          </a:stretch>
        </p:blipFill>
        <p:spPr>
          <a:xfrm>
            <a:off x="7060606" y="4014851"/>
            <a:ext cx="5131394" cy="1248177"/>
          </a:xfrm>
          <a:prstGeom prst="rect">
            <a:avLst/>
          </a:prstGeom>
        </p:spPr>
      </p:pic>
      <p:pic>
        <p:nvPicPr>
          <p:cNvPr id="12" name="图片 11">
            <a:extLst>
              <a:ext uri="{FF2B5EF4-FFF2-40B4-BE49-F238E27FC236}">
                <a16:creationId xmlns:a16="http://schemas.microsoft.com/office/drawing/2014/main" id="{ED000480-FAD6-0F44-A85C-821829825E6E}"/>
              </a:ext>
            </a:extLst>
          </p:cNvPr>
          <p:cNvPicPr>
            <a:picLocks noChangeAspect="1"/>
          </p:cNvPicPr>
          <p:nvPr/>
        </p:nvPicPr>
        <p:blipFill>
          <a:blip r:embed="rId3"/>
          <a:stretch>
            <a:fillRect/>
          </a:stretch>
        </p:blipFill>
        <p:spPr>
          <a:xfrm>
            <a:off x="3132000" y="651331"/>
            <a:ext cx="7707086" cy="1829851"/>
          </a:xfrm>
          <a:prstGeom prst="rect">
            <a:avLst/>
          </a:prstGeom>
        </p:spPr>
      </p:pic>
      <p:cxnSp>
        <p:nvCxnSpPr>
          <p:cNvPr id="14" name="直线箭头连接符 13">
            <a:extLst>
              <a:ext uri="{FF2B5EF4-FFF2-40B4-BE49-F238E27FC236}">
                <a16:creationId xmlns:a16="http://schemas.microsoft.com/office/drawing/2014/main" id="{A0D8593B-E83F-FC4F-9622-1906ED9C12D8}"/>
              </a:ext>
            </a:extLst>
          </p:cNvPr>
          <p:cNvCxnSpPr/>
          <p:nvPr/>
        </p:nvCxnSpPr>
        <p:spPr>
          <a:xfrm flipV="1">
            <a:off x="4974771" y="2843149"/>
            <a:ext cx="751115" cy="5820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BE8E7338-EDA5-0142-99E9-E857F80688A9}"/>
              </a:ext>
            </a:extLst>
          </p:cNvPr>
          <p:cNvCxnSpPr>
            <a:cxnSpLocks/>
          </p:cNvCxnSpPr>
          <p:nvPr/>
        </p:nvCxnSpPr>
        <p:spPr>
          <a:xfrm>
            <a:off x="8104413" y="2962379"/>
            <a:ext cx="834104" cy="345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40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5" name="矩形 4">
            <a:extLst>
              <a:ext uri="{FF2B5EF4-FFF2-40B4-BE49-F238E27FC236}">
                <a16:creationId xmlns:a16="http://schemas.microsoft.com/office/drawing/2014/main" id="{672CA9E2-AB05-7D43-80C6-C68822038B35}"/>
              </a:ext>
            </a:extLst>
          </p:cNvPr>
          <p:cNvSpPr/>
          <p:nvPr/>
        </p:nvSpPr>
        <p:spPr>
          <a:xfrm>
            <a:off x="602937" y="3101994"/>
            <a:ext cx="1428468" cy="646331"/>
          </a:xfrm>
          <a:prstGeom prst="rect">
            <a:avLst/>
          </a:prstGeom>
        </p:spPr>
        <p:txBody>
          <a:bodyPr wrap="none">
            <a:spAutoFit/>
          </a:bodyPr>
          <a:lstStyle/>
          <a:p>
            <a:r>
              <a:rPr lang="en" altLang="zh-CN" sz="3600" b="1" dirty="0" err="1">
                <a:latin typeface="Open Sans"/>
              </a:rPr>
              <a:t>TransE</a:t>
            </a:r>
            <a:endParaRPr lang="en" altLang="zh-CN" sz="3600" b="1" i="0" u="none" strike="noStrike" dirty="0">
              <a:effectLst/>
              <a:latin typeface="Open Sans"/>
            </a:endParaRPr>
          </a:p>
        </p:txBody>
      </p:sp>
      <p:pic>
        <p:nvPicPr>
          <p:cNvPr id="2" name="图片 1">
            <a:extLst>
              <a:ext uri="{FF2B5EF4-FFF2-40B4-BE49-F238E27FC236}">
                <a16:creationId xmlns:a16="http://schemas.microsoft.com/office/drawing/2014/main" id="{E179ACFA-2587-C347-8206-6E958550F285}"/>
              </a:ext>
            </a:extLst>
          </p:cNvPr>
          <p:cNvPicPr>
            <a:picLocks noChangeAspect="1"/>
          </p:cNvPicPr>
          <p:nvPr/>
        </p:nvPicPr>
        <p:blipFill>
          <a:blip r:embed="rId2"/>
          <a:stretch>
            <a:fillRect/>
          </a:stretch>
        </p:blipFill>
        <p:spPr>
          <a:xfrm>
            <a:off x="3191981" y="1112996"/>
            <a:ext cx="7493000" cy="4826000"/>
          </a:xfrm>
          <a:prstGeom prst="rect">
            <a:avLst/>
          </a:prstGeom>
        </p:spPr>
      </p:pic>
    </p:spTree>
    <p:extLst>
      <p:ext uri="{BB962C8B-B14F-4D97-AF65-F5344CB8AC3E}">
        <p14:creationId xmlns:p14="http://schemas.microsoft.com/office/powerpoint/2010/main" val="1274261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6DFCA14-544C-9247-9B58-15A667E27FDB}"/>
              </a:ext>
            </a:extLst>
          </p:cNvPr>
          <p:cNvSpPr txBox="1"/>
          <p:nvPr/>
        </p:nvSpPr>
        <p:spPr>
          <a:xfrm>
            <a:off x="296885" y="128111"/>
            <a:ext cx="1590531" cy="523220"/>
          </a:xfrm>
          <a:prstGeom prst="rect">
            <a:avLst/>
          </a:prstGeom>
          <a:noFill/>
        </p:spPr>
        <p:txBody>
          <a:bodyPr wrap="square" rtlCol="0">
            <a:spAutoFit/>
          </a:bodyPr>
          <a:lstStyle/>
          <a:p>
            <a:r>
              <a:rPr kumimoji="1" lang="en-US" altLang="zh-CN" sz="2800" dirty="0">
                <a:latin typeface="PMingLiU" panose="02020500000000000000" pitchFamily="18" charset="-120"/>
                <a:ea typeface="PMingLiU" panose="02020500000000000000" pitchFamily="18" charset="-120"/>
              </a:rPr>
              <a:t>Construct</a:t>
            </a:r>
            <a:endParaRPr kumimoji="1" lang="zh-CN" altLang="en-US" sz="28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8B7393DB-4235-F547-A930-70297E0252B2}"/>
              </a:ext>
            </a:extLst>
          </p:cNvPr>
          <p:cNvSpPr txBox="1"/>
          <p:nvPr/>
        </p:nvSpPr>
        <p:spPr>
          <a:xfrm>
            <a:off x="296885" y="651331"/>
            <a:ext cx="3114529" cy="461665"/>
          </a:xfrm>
          <a:prstGeom prst="rect">
            <a:avLst/>
          </a:prstGeom>
          <a:noFill/>
        </p:spPr>
        <p:txBody>
          <a:bodyPr wrap="square" rtlCol="0">
            <a:spAutoFit/>
          </a:bodyPr>
          <a:lstStyle/>
          <a:p>
            <a:r>
              <a:rPr kumimoji="1" lang="en" altLang="zh-CN" sz="2400" dirty="0">
                <a:solidFill>
                  <a:schemeClr val="bg1">
                    <a:lumMod val="50000"/>
                    <a:lumOff val="50000"/>
                  </a:schemeClr>
                </a:solidFill>
              </a:rPr>
              <a:t>Algorithm Design</a:t>
            </a:r>
          </a:p>
        </p:txBody>
      </p:sp>
      <p:sp>
        <p:nvSpPr>
          <p:cNvPr id="5" name="矩形 4">
            <a:extLst>
              <a:ext uri="{FF2B5EF4-FFF2-40B4-BE49-F238E27FC236}">
                <a16:creationId xmlns:a16="http://schemas.microsoft.com/office/drawing/2014/main" id="{672CA9E2-AB05-7D43-80C6-C68822038B35}"/>
              </a:ext>
            </a:extLst>
          </p:cNvPr>
          <p:cNvSpPr/>
          <p:nvPr/>
        </p:nvSpPr>
        <p:spPr>
          <a:xfrm>
            <a:off x="602937" y="3101994"/>
            <a:ext cx="1428468" cy="646331"/>
          </a:xfrm>
          <a:prstGeom prst="rect">
            <a:avLst/>
          </a:prstGeom>
        </p:spPr>
        <p:txBody>
          <a:bodyPr wrap="none">
            <a:spAutoFit/>
          </a:bodyPr>
          <a:lstStyle/>
          <a:p>
            <a:r>
              <a:rPr lang="en" altLang="zh-CN" sz="3600" b="1" dirty="0" err="1">
                <a:latin typeface="Open Sans"/>
              </a:rPr>
              <a:t>TransE</a:t>
            </a:r>
            <a:endParaRPr lang="en" altLang="zh-CN" sz="3600" b="1" i="0" u="none" strike="noStrike" dirty="0">
              <a:effectLst/>
              <a:latin typeface="Open Sans"/>
            </a:endParaRPr>
          </a:p>
        </p:txBody>
      </p:sp>
      <p:pic>
        <p:nvPicPr>
          <p:cNvPr id="7" name="图片 6">
            <a:extLst>
              <a:ext uri="{FF2B5EF4-FFF2-40B4-BE49-F238E27FC236}">
                <a16:creationId xmlns:a16="http://schemas.microsoft.com/office/drawing/2014/main" id="{2CA7F274-E913-1046-8CBB-D2FF4A382E32}"/>
              </a:ext>
            </a:extLst>
          </p:cNvPr>
          <p:cNvPicPr>
            <a:picLocks noChangeAspect="1"/>
          </p:cNvPicPr>
          <p:nvPr/>
        </p:nvPicPr>
        <p:blipFill>
          <a:blip r:embed="rId2"/>
          <a:stretch>
            <a:fillRect/>
          </a:stretch>
        </p:blipFill>
        <p:spPr>
          <a:xfrm>
            <a:off x="4177016" y="1112996"/>
            <a:ext cx="6292350" cy="4719263"/>
          </a:xfrm>
          <a:prstGeom prst="rect">
            <a:avLst/>
          </a:prstGeom>
        </p:spPr>
      </p:pic>
    </p:spTree>
    <p:extLst>
      <p:ext uri="{BB962C8B-B14F-4D97-AF65-F5344CB8AC3E}">
        <p14:creationId xmlns:p14="http://schemas.microsoft.com/office/powerpoint/2010/main" val="81418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7E3E411-3D8E-E546-918E-8513BECBC5DF}"/>
              </a:ext>
            </a:extLst>
          </p:cNvPr>
          <p:cNvSpPr txBox="1"/>
          <p:nvPr/>
        </p:nvSpPr>
        <p:spPr>
          <a:xfrm>
            <a:off x="8816402" y="5657013"/>
            <a:ext cx="2962886" cy="923330"/>
          </a:xfrm>
          <a:prstGeom prst="rect">
            <a:avLst/>
          </a:prstGeom>
          <a:noFill/>
        </p:spPr>
        <p:txBody>
          <a:bodyPr wrap="square" rtlCol="0">
            <a:spAutoFit/>
          </a:bodyPr>
          <a:lstStyle/>
          <a:p>
            <a:pPr algn="ctr"/>
            <a:r>
              <a:rPr kumimoji="1" lang="en-US" altLang="zh-CN" dirty="0" err="1">
                <a:latin typeface="Stencil" pitchFamily="82" charset="0"/>
                <a:ea typeface="Gungsuh" panose="02030600000101010101" pitchFamily="18" charset="-127"/>
              </a:rPr>
              <a:t>doubleZ</a:t>
            </a:r>
            <a:endParaRPr kumimoji="1" lang="en-US" altLang="zh-CN" dirty="0">
              <a:latin typeface="Stencil" pitchFamily="82" charset="0"/>
              <a:ea typeface="Gungsuh" panose="02030600000101010101" pitchFamily="18" charset="-127"/>
            </a:endParaRPr>
          </a:p>
          <a:p>
            <a:pPr algn="ctr"/>
            <a:r>
              <a:rPr kumimoji="1" lang="en-US" altLang="zh-CN" dirty="0">
                <a:latin typeface="Stencil" pitchFamily="82" charset="0"/>
                <a:ea typeface="Gungsuh" panose="02030600000101010101" pitchFamily="18" charset="-127"/>
              </a:rPr>
              <a:t>Tongji University</a:t>
            </a:r>
          </a:p>
          <a:p>
            <a:pPr algn="ctr"/>
            <a:r>
              <a:rPr kumimoji="1" lang="en-US" altLang="zh-CN" dirty="0">
                <a:latin typeface="Stencil" pitchFamily="82" charset="0"/>
                <a:ea typeface="Gungsuh" panose="02030600000101010101" pitchFamily="18" charset="-127"/>
              </a:rPr>
              <a:t>All right reversed.</a:t>
            </a:r>
            <a:endParaRPr kumimoji="1" lang="zh-CN" altLang="en-US" dirty="0">
              <a:latin typeface="Stencil" pitchFamily="82" charset="0"/>
              <a:ea typeface="Gungsuh" panose="02030600000101010101" pitchFamily="18" charset="-127"/>
            </a:endParaRPr>
          </a:p>
        </p:txBody>
      </p:sp>
      <p:sp>
        <p:nvSpPr>
          <p:cNvPr id="8" name="文本框 7">
            <a:extLst>
              <a:ext uri="{FF2B5EF4-FFF2-40B4-BE49-F238E27FC236}">
                <a16:creationId xmlns:a16="http://schemas.microsoft.com/office/drawing/2014/main" id="{EA3BC44C-B5DB-1245-86DB-AEDBE63903E1}"/>
              </a:ext>
            </a:extLst>
          </p:cNvPr>
          <p:cNvSpPr txBox="1"/>
          <p:nvPr/>
        </p:nvSpPr>
        <p:spPr>
          <a:xfrm>
            <a:off x="6232679" y="1624841"/>
            <a:ext cx="3249827" cy="1015663"/>
          </a:xfrm>
          <a:prstGeom prst="rect">
            <a:avLst/>
          </a:prstGeom>
          <a:noFill/>
        </p:spPr>
        <p:txBody>
          <a:bodyPr wrap="square" rtlCol="0">
            <a:spAutoFit/>
          </a:bodyPr>
          <a:lstStyle/>
          <a:p>
            <a:r>
              <a:rPr kumimoji="1" lang="en-US" altLang="zh-CN" sz="6000" dirty="0">
                <a:latin typeface="PMingLiU" panose="02020500000000000000" pitchFamily="18" charset="-120"/>
                <a:ea typeface="PMingLiU" panose="02020500000000000000" pitchFamily="18" charset="-120"/>
              </a:rPr>
              <a:t>Reasoning</a:t>
            </a:r>
          </a:p>
        </p:txBody>
      </p:sp>
      <p:sp>
        <p:nvSpPr>
          <p:cNvPr id="9" name="文本框 8">
            <a:extLst>
              <a:ext uri="{FF2B5EF4-FFF2-40B4-BE49-F238E27FC236}">
                <a16:creationId xmlns:a16="http://schemas.microsoft.com/office/drawing/2014/main" id="{4C9E0211-2E16-9149-AD99-61A91BA7CCA2}"/>
              </a:ext>
            </a:extLst>
          </p:cNvPr>
          <p:cNvSpPr txBox="1"/>
          <p:nvPr/>
        </p:nvSpPr>
        <p:spPr>
          <a:xfrm>
            <a:off x="2709494" y="1624842"/>
            <a:ext cx="3523185" cy="1015663"/>
          </a:xfrm>
          <a:prstGeom prst="rect">
            <a:avLst/>
          </a:prstGeom>
          <a:noFill/>
        </p:spPr>
        <p:txBody>
          <a:bodyPr wrap="square" rtlCol="0">
            <a:spAutoFit/>
          </a:bodyPr>
          <a:lstStyle/>
          <a:p>
            <a:r>
              <a:rPr kumimoji="1" lang="en-US" altLang="zh-CN" sz="6000" dirty="0">
                <a:latin typeface="PMingLiU" panose="02020500000000000000" pitchFamily="18" charset="-120"/>
                <a:ea typeface="PMingLiU" panose="02020500000000000000" pitchFamily="18" charset="-120"/>
              </a:rPr>
              <a:t>Knowledge</a:t>
            </a:r>
            <a:endParaRPr kumimoji="1" lang="zh-CN" altLang="en-US" sz="6000" dirty="0">
              <a:latin typeface="PMingLiU" panose="02020500000000000000" pitchFamily="18" charset="-120"/>
              <a:ea typeface="PMingLiU" panose="02020500000000000000" pitchFamily="18" charset="-120"/>
            </a:endParaRPr>
          </a:p>
        </p:txBody>
      </p:sp>
      <p:sp>
        <p:nvSpPr>
          <p:cNvPr id="4" name="文本框 3">
            <a:extLst>
              <a:ext uri="{FF2B5EF4-FFF2-40B4-BE49-F238E27FC236}">
                <a16:creationId xmlns:a16="http://schemas.microsoft.com/office/drawing/2014/main" id="{658CD910-43DD-9F40-90EE-3FC9C1B551EC}"/>
              </a:ext>
            </a:extLst>
          </p:cNvPr>
          <p:cNvSpPr txBox="1"/>
          <p:nvPr/>
        </p:nvSpPr>
        <p:spPr>
          <a:xfrm>
            <a:off x="3152075" y="3433178"/>
            <a:ext cx="5887850" cy="923330"/>
          </a:xfrm>
          <a:prstGeom prst="rect">
            <a:avLst/>
          </a:prstGeom>
          <a:noFill/>
        </p:spPr>
        <p:txBody>
          <a:bodyPr wrap="square" rtlCol="0">
            <a:spAutoFit/>
          </a:bodyPr>
          <a:lstStyle/>
          <a:p>
            <a:r>
              <a:rPr kumimoji="1" lang="en-US" altLang="zh-CN" sz="5400" dirty="0">
                <a:effectLst>
                  <a:glow rad="114300">
                    <a:srgbClr val="DCFFCC">
                      <a:alpha val="36000"/>
                    </a:srgbClr>
                  </a:glow>
                  <a:outerShdw blurRad="50800" dist="50800" dir="5400000" algn="ctr" rotWithShape="0">
                    <a:srgbClr val="000000"/>
                  </a:outerShdw>
                  <a:reflection stA="41000" endPos="65000" dist="50800" dir="5400000" sy="-100000" algn="bl" rotWithShape="0"/>
                </a:effectLst>
              </a:rPr>
              <a:t>Thanks for listening!</a:t>
            </a:r>
            <a:endParaRPr kumimoji="1" lang="zh-CN" altLang="en-US" sz="5400" dirty="0">
              <a:effectLst>
                <a:glow rad="114300">
                  <a:srgbClr val="DCFFCC">
                    <a:alpha val="36000"/>
                  </a:srgbClr>
                </a:glow>
                <a:outerShdw blurRad="50800" dist="50800" dir="5400000" algn="ctr" rotWithShape="0">
                  <a:srgbClr val="000000"/>
                </a:outerShdw>
                <a:reflection stA="41000" endPos="65000" dist="50800" dir="5400000" sy="-100000" algn="bl" rotWithShape="0"/>
              </a:effectLst>
            </a:endParaRPr>
          </a:p>
        </p:txBody>
      </p:sp>
    </p:spTree>
    <p:extLst>
      <p:ext uri="{BB962C8B-B14F-4D97-AF65-F5344CB8AC3E}">
        <p14:creationId xmlns:p14="http://schemas.microsoft.com/office/powerpoint/2010/main" val="882054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A788DAA-8A3D-5943-B205-2005D14A8297}"/>
              </a:ext>
            </a:extLst>
          </p:cNvPr>
          <p:cNvSpPr txBox="1"/>
          <p:nvPr/>
        </p:nvSpPr>
        <p:spPr>
          <a:xfrm>
            <a:off x="3275914" y="4051072"/>
            <a:ext cx="806625" cy="707886"/>
          </a:xfrm>
          <a:prstGeom prst="rect">
            <a:avLst/>
          </a:prstGeom>
          <a:noFill/>
        </p:spPr>
        <p:txBody>
          <a:bodyPr wrap="square" rtlCol="0">
            <a:spAutoFit/>
          </a:bodyPr>
          <a:lstStyle/>
          <a:p>
            <a:r>
              <a:rPr kumimoji="1" lang="en-US" altLang="zh-CN" sz="4000" dirty="0"/>
              <a:t>KR</a:t>
            </a:r>
            <a:endParaRPr kumimoji="1" lang="zh-CN" altLang="en-US" sz="4000" dirty="0"/>
          </a:p>
        </p:txBody>
      </p:sp>
      <p:pic>
        <p:nvPicPr>
          <p:cNvPr id="12" name="图片 11">
            <a:extLst>
              <a:ext uri="{FF2B5EF4-FFF2-40B4-BE49-F238E27FC236}">
                <a16:creationId xmlns:a16="http://schemas.microsoft.com/office/drawing/2014/main" id="{DE8B2B5A-A7C0-B74A-81FC-C38CA4ADEE81}"/>
              </a:ext>
            </a:extLst>
          </p:cNvPr>
          <p:cNvPicPr>
            <a:picLocks noChangeAspect="1"/>
          </p:cNvPicPr>
          <p:nvPr/>
        </p:nvPicPr>
        <p:blipFill>
          <a:blip r:embed="rId2"/>
          <a:stretch>
            <a:fillRect/>
          </a:stretch>
        </p:blipFill>
        <p:spPr>
          <a:xfrm>
            <a:off x="3044227" y="2788572"/>
            <a:ext cx="1270000" cy="1028700"/>
          </a:xfrm>
          <a:prstGeom prst="rect">
            <a:avLst/>
          </a:prstGeom>
        </p:spPr>
      </p:pic>
      <p:sp>
        <p:nvSpPr>
          <p:cNvPr id="6" name="矩形 5">
            <a:extLst>
              <a:ext uri="{FF2B5EF4-FFF2-40B4-BE49-F238E27FC236}">
                <a16:creationId xmlns:a16="http://schemas.microsoft.com/office/drawing/2014/main" id="{ED5BEE5B-9169-DC47-8761-2E9CF7C46D88}"/>
              </a:ext>
            </a:extLst>
          </p:cNvPr>
          <p:cNvSpPr/>
          <p:nvPr/>
        </p:nvSpPr>
        <p:spPr>
          <a:xfrm>
            <a:off x="5800981" y="2887427"/>
            <a:ext cx="5280281" cy="837473"/>
          </a:xfrm>
          <a:prstGeom prst="rect">
            <a:avLst/>
          </a:prstGeom>
        </p:spPr>
        <p:txBody>
          <a:bodyPr wrap="square">
            <a:spAutoFit/>
          </a:bodyPr>
          <a:lstStyle/>
          <a:p>
            <a:pPr>
              <a:lnSpc>
                <a:spcPct val="150000"/>
              </a:lnSpc>
            </a:pPr>
            <a:r>
              <a:rPr lang="en-US" altLang="zh-CN" sz="3600" dirty="0"/>
              <a:t>Knowledge Representation</a:t>
            </a:r>
            <a:endParaRPr lang="zh-CN" altLang="en-US" sz="3600" dirty="0"/>
          </a:p>
        </p:txBody>
      </p:sp>
      <p:pic>
        <p:nvPicPr>
          <p:cNvPr id="14" name="图片 13">
            <a:extLst>
              <a:ext uri="{FF2B5EF4-FFF2-40B4-BE49-F238E27FC236}">
                <a16:creationId xmlns:a16="http://schemas.microsoft.com/office/drawing/2014/main" id="{59B31C09-6D5C-9949-9CF7-08481DFD8905}"/>
              </a:ext>
            </a:extLst>
          </p:cNvPr>
          <p:cNvPicPr>
            <a:picLocks noChangeAspect="1"/>
          </p:cNvPicPr>
          <p:nvPr/>
        </p:nvPicPr>
        <p:blipFill>
          <a:blip r:embed="rId3"/>
          <a:stretch>
            <a:fillRect/>
          </a:stretch>
        </p:blipFill>
        <p:spPr>
          <a:xfrm>
            <a:off x="505254" y="2673350"/>
            <a:ext cx="1270000" cy="1270000"/>
          </a:xfrm>
          <a:prstGeom prst="rect">
            <a:avLst/>
          </a:prstGeom>
        </p:spPr>
      </p:pic>
      <p:sp>
        <p:nvSpPr>
          <p:cNvPr id="15" name="文本框 14">
            <a:extLst>
              <a:ext uri="{FF2B5EF4-FFF2-40B4-BE49-F238E27FC236}">
                <a16:creationId xmlns:a16="http://schemas.microsoft.com/office/drawing/2014/main" id="{A32F3C0A-5635-6443-A090-1AB5D3C71A91}"/>
              </a:ext>
            </a:extLst>
          </p:cNvPr>
          <p:cNvSpPr txBox="1"/>
          <p:nvPr/>
        </p:nvSpPr>
        <p:spPr>
          <a:xfrm>
            <a:off x="360406" y="3943350"/>
            <a:ext cx="1692877" cy="461665"/>
          </a:xfrm>
          <a:prstGeom prst="rect">
            <a:avLst/>
          </a:prstGeom>
          <a:noFill/>
        </p:spPr>
        <p:txBody>
          <a:bodyPr wrap="square" rtlCol="0">
            <a:spAutoFit/>
          </a:bodyPr>
          <a:lstStyle/>
          <a:p>
            <a:r>
              <a:rPr kumimoji="1" lang="en-US" altLang="zh-CN" sz="2400" dirty="0"/>
              <a:t>Knowledge</a:t>
            </a:r>
            <a:endParaRPr kumimoji="1" lang="zh-CN" altLang="en-US" sz="2400" dirty="0"/>
          </a:p>
        </p:txBody>
      </p:sp>
      <p:sp>
        <p:nvSpPr>
          <p:cNvPr id="13" name="文本框 12">
            <a:extLst>
              <a:ext uri="{FF2B5EF4-FFF2-40B4-BE49-F238E27FC236}">
                <a16:creationId xmlns:a16="http://schemas.microsoft.com/office/drawing/2014/main" id="{3256CBF6-6C27-3344-BA17-9249F7228987}"/>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18" name="文本框 17">
            <a:extLst>
              <a:ext uri="{FF2B5EF4-FFF2-40B4-BE49-F238E27FC236}">
                <a16:creationId xmlns:a16="http://schemas.microsoft.com/office/drawing/2014/main" id="{1B23D3C1-A993-604C-8CED-B1304208B239}"/>
              </a:ext>
            </a:extLst>
          </p:cNvPr>
          <p:cNvSpPr txBox="1"/>
          <p:nvPr/>
        </p:nvSpPr>
        <p:spPr>
          <a:xfrm>
            <a:off x="267674" y="805820"/>
            <a:ext cx="2829696" cy="584775"/>
          </a:xfrm>
          <a:prstGeom prst="rect">
            <a:avLst/>
          </a:prstGeom>
          <a:noFill/>
        </p:spPr>
        <p:txBody>
          <a:bodyPr wrap="square" rtlCol="0">
            <a:spAutoFit/>
          </a:bodyPr>
          <a:lstStyle/>
          <a:p>
            <a:r>
              <a:rPr kumimoji="1" lang="en-US" altLang="zh-CN" sz="3200" dirty="0">
                <a:solidFill>
                  <a:schemeClr val="bg1">
                    <a:lumMod val="50000"/>
                    <a:lumOff val="50000"/>
                  </a:schemeClr>
                </a:solidFill>
              </a:rPr>
              <a:t>Basic</a:t>
            </a:r>
            <a:r>
              <a:rPr kumimoji="1" lang="zh-CN" altLang="en-US" sz="3200" dirty="0">
                <a:solidFill>
                  <a:schemeClr val="bg1">
                    <a:lumMod val="50000"/>
                    <a:lumOff val="50000"/>
                  </a:schemeClr>
                </a:solidFill>
              </a:rPr>
              <a:t> </a:t>
            </a:r>
            <a:r>
              <a:rPr kumimoji="1" lang="en-US" altLang="zh-CN" sz="3200" dirty="0">
                <a:solidFill>
                  <a:schemeClr val="bg1">
                    <a:lumMod val="50000"/>
                    <a:lumOff val="50000"/>
                  </a:schemeClr>
                </a:solidFill>
              </a:rPr>
              <a:t>Keywords</a:t>
            </a:r>
            <a:endParaRPr kumimoji="1" lang="zh-CN" altLang="en-US" sz="3200" dirty="0">
              <a:solidFill>
                <a:schemeClr val="bg1">
                  <a:lumMod val="50000"/>
                  <a:lumOff val="50000"/>
                </a:schemeClr>
              </a:solidFill>
            </a:endParaRPr>
          </a:p>
        </p:txBody>
      </p:sp>
    </p:spTree>
    <p:extLst>
      <p:ext uri="{BB962C8B-B14F-4D97-AF65-F5344CB8AC3E}">
        <p14:creationId xmlns:p14="http://schemas.microsoft.com/office/powerpoint/2010/main" val="1331084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A788DAA-8A3D-5943-B205-2005D14A8297}"/>
              </a:ext>
            </a:extLst>
          </p:cNvPr>
          <p:cNvSpPr txBox="1"/>
          <p:nvPr/>
        </p:nvSpPr>
        <p:spPr>
          <a:xfrm>
            <a:off x="3275914" y="4051072"/>
            <a:ext cx="806625" cy="707886"/>
          </a:xfrm>
          <a:prstGeom prst="rect">
            <a:avLst/>
          </a:prstGeom>
          <a:noFill/>
        </p:spPr>
        <p:txBody>
          <a:bodyPr wrap="square" rtlCol="0">
            <a:spAutoFit/>
          </a:bodyPr>
          <a:lstStyle/>
          <a:p>
            <a:r>
              <a:rPr kumimoji="1" lang="en-US" altLang="zh-CN" sz="4000" dirty="0"/>
              <a:t>KR</a:t>
            </a:r>
            <a:endParaRPr kumimoji="1" lang="zh-CN" altLang="en-US" sz="4000" dirty="0"/>
          </a:p>
        </p:txBody>
      </p:sp>
      <p:pic>
        <p:nvPicPr>
          <p:cNvPr id="12" name="图片 11">
            <a:extLst>
              <a:ext uri="{FF2B5EF4-FFF2-40B4-BE49-F238E27FC236}">
                <a16:creationId xmlns:a16="http://schemas.microsoft.com/office/drawing/2014/main" id="{DE8B2B5A-A7C0-B74A-81FC-C38CA4ADEE81}"/>
              </a:ext>
            </a:extLst>
          </p:cNvPr>
          <p:cNvPicPr>
            <a:picLocks noChangeAspect="1"/>
          </p:cNvPicPr>
          <p:nvPr/>
        </p:nvPicPr>
        <p:blipFill>
          <a:blip r:embed="rId3"/>
          <a:stretch>
            <a:fillRect/>
          </a:stretch>
        </p:blipFill>
        <p:spPr>
          <a:xfrm>
            <a:off x="3044227" y="2788572"/>
            <a:ext cx="1270000" cy="1028700"/>
          </a:xfrm>
          <a:prstGeom prst="rect">
            <a:avLst/>
          </a:prstGeom>
        </p:spPr>
      </p:pic>
      <p:pic>
        <p:nvPicPr>
          <p:cNvPr id="7" name="图片 6">
            <a:extLst>
              <a:ext uri="{FF2B5EF4-FFF2-40B4-BE49-F238E27FC236}">
                <a16:creationId xmlns:a16="http://schemas.microsoft.com/office/drawing/2014/main" id="{EBD9A37D-54C4-A145-B2C1-48FEF6F39447}"/>
              </a:ext>
            </a:extLst>
          </p:cNvPr>
          <p:cNvPicPr>
            <a:picLocks noChangeAspect="1"/>
          </p:cNvPicPr>
          <p:nvPr/>
        </p:nvPicPr>
        <p:blipFill>
          <a:blip r:embed="rId4"/>
          <a:stretch>
            <a:fillRect/>
          </a:stretch>
        </p:blipFill>
        <p:spPr>
          <a:xfrm>
            <a:off x="5849319" y="396584"/>
            <a:ext cx="3080684" cy="2800622"/>
          </a:xfrm>
          <a:prstGeom prst="rect">
            <a:avLst/>
          </a:prstGeom>
        </p:spPr>
      </p:pic>
      <p:pic>
        <p:nvPicPr>
          <p:cNvPr id="14" name="图片 13">
            <a:extLst>
              <a:ext uri="{FF2B5EF4-FFF2-40B4-BE49-F238E27FC236}">
                <a16:creationId xmlns:a16="http://schemas.microsoft.com/office/drawing/2014/main" id="{2D85B744-68B7-1148-80BA-F89FA44D2FA9}"/>
              </a:ext>
            </a:extLst>
          </p:cNvPr>
          <p:cNvPicPr>
            <a:picLocks noChangeAspect="1"/>
          </p:cNvPicPr>
          <p:nvPr/>
        </p:nvPicPr>
        <p:blipFill>
          <a:blip r:embed="rId5"/>
          <a:stretch>
            <a:fillRect/>
          </a:stretch>
        </p:blipFill>
        <p:spPr>
          <a:xfrm>
            <a:off x="5799891" y="3505534"/>
            <a:ext cx="3080684" cy="2759342"/>
          </a:xfrm>
          <a:prstGeom prst="rect">
            <a:avLst/>
          </a:prstGeom>
        </p:spPr>
      </p:pic>
      <p:cxnSp>
        <p:nvCxnSpPr>
          <p:cNvPr id="18" name="直线箭头连接符 17">
            <a:extLst>
              <a:ext uri="{FF2B5EF4-FFF2-40B4-BE49-F238E27FC236}">
                <a16:creationId xmlns:a16="http://schemas.microsoft.com/office/drawing/2014/main" id="{C46FA2D9-4779-234B-BE3E-4E088CAA6BE7}"/>
              </a:ext>
            </a:extLst>
          </p:cNvPr>
          <p:cNvCxnSpPr/>
          <p:nvPr/>
        </p:nvCxnSpPr>
        <p:spPr>
          <a:xfrm flipV="1">
            <a:off x="4485503" y="1902941"/>
            <a:ext cx="1198605" cy="12942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F39E20CA-03F0-CE47-A575-0F7F54AD8C88}"/>
              </a:ext>
            </a:extLst>
          </p:cNvPr>
          <p:cNvCxnSpPr>
            <a:cxnSpLocks/>
          </p:cNvCxnSpPr>
          <p:nvPr/>
        </p:nvCxnSpPr>
        <p:spPr>
          <a:xfrm>
            <a:off x="4482470" y="3197206"/>
            <a:ext cx="1041000" cy="12078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B032621-7D0E-6A4C-AB0C-5BB67DCEB540}"/>
              </a:ext>
            </a:extLst>
          </p:cNvPr>
          <p:cNvSpPr/>
          <p:nvPr/>
        </p:nvSpPr>
        <p:spPr>
          <a:xfrm>
            <a:off x="9111316" y="1641331"/>
            <a:ext cx="2802143" cy="523220"/>
          </a:xfrm>
          <a:prstGeom prst="rect">
            <a:avLst/>
          </a:prstGeom>
        </p:spPr>
        <p:txBody>
          <a:bodyPr wrap="square">
            <a:spAutoFit/>
          </a:bodyPr>
          <a:lstStyle/>
          <a:p>
            <a:r>
              <a:rPr lang="zh-CN" altLang="en-US" sz="2800" dirty="0"/>
              <a:t>Discrete symbols</a:t>
            </a:r>
          </a:p>
        </p:txBody>
      </p:sp>
      <p:sp>
        <p:nvSpPr>
          <p:cNvPr id="23" name="矩形 22">
            <a:extLst>
              <a:ext uri="{FF2B5EF4-FFF2-40B4-BE49-F238E27FC236}">
                <a16:creationId xmlns:a16="http://schemas.microsoft.com/office/drawing/2014/main" id="{4C668032-4E1A-204F-9658-1E7D31F3EFCE}"/>
              </a:ext>
            </a:extLst>
          </p:cNvPr>
          <p:cNvSpPr/>
          <p:nvPr/>
        </p:nvSpPr>
        <p:spPr>
          <a:xfrm>
            <a:off x="9111316" y="4497348"/>
            <a:ext cx="3080684" cy="523220"/>
          </a:xfrm>
          <a:prstGeom prst="rect">
            <a:avLst/>
          </a:prstGeom>
        </p:spPr>
        <p:txBody>
          <a:bodyPr wrap="square">
            <a:spAutoFit/>
          </a:bodyPr>
          <a:lstStyle/>
          <a:p>
            <a:r>
              <a:rPr lang="zh-CN" altLang="en-US" sz="2800" dirty="0"/>
              <a:t>Continuous vector</a:t>
            </a:r>
          </a:p>
        </p:txBody>
      </p:sp>
      <p:pic>
        <p:nvPicPr>
          <p:cNvPr id="24" name="图片 23">
            <a:extLst>
              <a:ext uri="{FF2B5EF4-FFF2-40B4-BE49-F238E27FC236}">
                <a16:creationId xmlns:a16="http://schemas.microsoft.com/office/drawing/2014/main" id="{960E8BD9-ABA7-FE4F-9D1C-F11323EBC325}"/>
              </a:ext>
            </a:extLst>
          </p:cNvPr>
          <p:cNvPicPr>
            <a:picLocks noChangeAspect="1"/>
          </p:cNvPicPr>
          <p:nvPr/>
        </p:nvPicPr>
        <p:blipFill>
          <a:blip r:embed="rId6"/>
          <a:stretch>
            <a:fillRect/>
          </a:stretch>
        </p:blipFill>
        <p:spPr>
          <a:xfrm>
            <a:off x="505254" y="2673350"/>
            <a:ext cx="1270000" cy="1270000"/>
          </a:xfrm>
          <a:prstGeom prst="rect">
            <a:avLst/>
          </a:prstGeom>
        </p:spPr>
      </p:pic>
      <p:sp>
        <p:nvSpPr>
          <p:cNvPr id="25" name="文本框 24">
            <a:extLst>
              <a:ext uri="{FF2B5EF4-FFF2-40B4-BE49-F238E27FC236}">
                <a16:creationId xmlns:a16="http://schemas.microsoft.com/office/drawing/2014/main" id="{8CAA0F05-27F2-9442-9655-DA20B86A079C}"/>
              </a:ext>
            </a:extLst>
          </p:cNvPr>
          <p:cNvSpPr txBox="1"/>
          <p:nvPr/>
        </p:nvSpPr>
        <p:spPr>
          <a:xfrm>
            <a:off x="360406" y="3943350"/>
            <a:ext cx="1692877" cy="461665"/>
          </a:xfrm>
          <a:prstGeom prst="rect">
            <a:avLst/>
          </a:prstGeom>
          <a:noFill/>
        </p:spPr>
        <p:txBody>
          <a:bodyPr wrap="square" rtlCol="0">
            <a:spAutoFit/>
          </a:bodyPr>
          <a:lstStyle/>
          <a:p>
            <a:r>
              <a:rPr kumimoji="1" lang="en-US" altLang="zh-CN" sz="2400" dirty="0"/>
              <a:t>Knowledge</a:t>
            </a:r>
            <a:endParaRPr kumimoji="1" lang="zh-CN" altLang="en-US" sz="2400" dirty="0"/>
          </a:p>
        </p:txBody>
      </p:sp>
      <p:sp>
        <p:nvSpPr>
          <p:cNvPr id="17" name="文本框 16">
            <a:extLst>
              <a:ext uri="{FF2B5EF4-FFF2-40B4-BE49-F238E27FC236}">
                <a16:creationId xmlns:a16="http://schemas.microsoft.com/office/drawing/2014/main" id="{60D43ACA-704C-E24D-94AF-3F7388FB7118}"/>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20" name="文本框 19">
            <a:extLst>
              <a:ext uri="{FF2B5EF4-FFF2-40B4-BE49-F238E27FC236}">
                <a16:creationId xmlns:a16="http://schemas.microsoft.com/office/drawing/2014/main" id="{91C0224C-AAA5-3E43-BA29-D1A728760D9B}"/>
              </a:ext>
            </a:extLst>
          </p:cNvPr>
          <p:cNvSpPr txBox="1"/>
          <p:nvPr/>
        </p:nvSpPr>
        <p:spPr>
          <a:xfrm>
            <a:off x="267674" y="805820"/>
            <a:ext cx="2829696" cy="584775"/>
          </a:xfrm>
          <a:prstGeom prst="rect">
            <a:avLst/>
          </a:prstGeom>
          <a:noFill/>
        </p:spPr>
        <p:txBody>
          <a:bodyPr wrap="square" rtlCol="0">
            <a:spAutoFit/>
          </a:bodyPr>
          <a:lstStyle/>
          <a:p>
            <a:r>
              <a:rPr kumimoji="1" lang="en-US" altLang="zh-CN" sz="3200" dirty="0">
                <a:solidFill>
                  <a:schemeClr val="bg1">
                    <a:lumMod val="50000"/>
                    <a:lumOff val="50000"/>
                  </a:schemeClr>
                </a:solidFill>
              </a:rPr>
              <a:t>Basic</a:t>
            </a:r>
            <a:r>
              <a:rPr kumimoji="1" lang="zh-CN" altLang="en-US" sz="3200" dirty="0">
                <a:solidFill>
                  <a:schemeClr val="bg1">
                    <a:lumMod val="50000"/>
                    <a:lumOff val="50000"/>
                  </a:schemeClr>
                </a:solidFill>
              </a:rPr>
              <a:t> </a:t>
            </a:r>
            <a:r>
              <a:rPr kumimoji="1" lang="en-US" altLang="zh-CN" sz="3200" dirty="0">
                <a:solidFill>
                  <a:schemeClr val="bg1">
                    <a:lumMod val="50000"/>
                    <a:lumOff val="50000"/>
                  </a:schemeClr>
                </a:solidFill>
              </a:rPr>
              <a:t>Keywords</a:t>
            </a:r>
            <a:endParaRPr kumimoji="1" lang="zh-CN" altLang="en-US" sz="3200" dirty="0">
              <a:solidFill>
                <a:schemeClr val="bg1">
                  <a:lumMod val="50000"/>
                  <a:lumOff val="50000"/>
                </a:schemeClr>
              </a:solidFill>
            </a:endParaRPr>
          </a:p>
        </p:txBody>
      </p:sp>
    </p:spTree>
    <p:extLst>
      <p:ext uri="{BB962C8B-B14F-4D97-AF65-F5344CB8AC3E}">
        <p14:creationId xmlns:p14="http://schemas.microsoft.com/office/powerpoint/2010/main" val="1215262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A788DAA-8A3D-5943-B205-2005D14A8297}"/>
              </a:ext>
            </a:extLst>
          </p:cNvPr>
          <p:cNvSpPr txBox="1"/>
          <p:nvPr/>
        </p:nvSpPr>
        <p:spPr>
          <a:xfrm>
            <a:off x="2273702" y="3943350"/>
            <a:ext cx="519672" cy="461665"/>
          </a:xfrm>
          <a:prstGeom prst="rect">
            <a:avLst/>
          </a:prstGeom>
          <a:noFill/>
        </p:spPr>
        <p:txBody>
          <a:bodyPr wrap="square" rtlCol="0">
            <a:spAutoFit/>
          </a:bodyPr>
          <a:lstStyle/>
          <a:p>
            <a:r>
              <a:rPr kumimoji="1" lang="en-US" altLang="zh-CN" sz="2400" dirty="0"/>
              <a:t>KR</a:t>
            </a:r>
            <a:endParaRPr kumimoji="1" lang="zh-CN" altLang="en-US" sz="2400" dirty="0"/>
          </a:p>
        </p:txBody>
      </p:sp>
      <p:pic>
        <p:nvPicPr>
          <p:cNvPr id="12" name="图片 11">
            <a:extLst>
              <a:ext uri="{FF2B5EF4-FFF2-40B4-BE49-F238E27FC236}">
                <a16:creationId xmlns:a16="http://schemas.microsoft.com/office/drawing/2014/main" id="{DE8B2B5A-A7C0-B74A-81FC-C38CA4ADEE81}"/>
              </a:ext>
            </a:extLst>
          </p:cNvPr>
          <p:cNvPicPr>
            <a:picLocks noChangeAspect="1"/>
          </p:cNvPicPr>
          <p:nvPr/>
        </p:nvPicPr>
        <p:blipFill>
          <a:blip r:embed="rId2"/>
          <a:stretch>
            <a:fillRect/>
          </a:stretch>
        </p:blipFill>
        <p:spPr>
          <a:xfrm>
            <a:off x="1932114" y="2788572"/>
            <a:ext cx="1270000" cy="1028700"/>
          </a:xfrm>
          <a:prstGeom prst="rect">
            <a:avLst/>
          </a:prstGeom>
        </p:spPr>
      </p:pic>
      <p:sp>
        <p:nvSpPr>
          <p:cNvPr id="3" name="矩形 2">
            <a:extLst>
              <a:ext uri="{FF2B5EF4-FFF2-40B4-BE49-F238E27FC236}">
                <a16:creationId xmlns:a16="http://schemas.microsoft.com/office/drawing/2014/main" id="{8B2C3402-BCC3-AD4D-AA00-5908480CFBF9}"/>
              </a:ext>
            </a:extLst>
          </p:cNvPr>
          <p:cNvSpPr/>
          <p:nvPr/>
        </p:nvSpPr>
        <p:spPr>
          <a:xfrm>
            <a:off x="4890524" y="1210162"/>
            <a:ext cx="7272932" cy="4524315"/>
          </a:xfrm>
          <a:prstGeom prst="rect">
            <a:avLst/>
          </a:prstGeom>
        </p:spPr>
        <p:txBody>
          <a:bodyPr wrap="square">
            <a:spAutoFit/>
          </a:bodyPr>
          <a:lstStyle/>
          <a:p>
            <a:pPr indent="-457200"/>
            <a:r>
              <a:rPr lang="en-US" altLang="zh-CN" sz="2400" dirty="0"/>
              <a:t>In today's Internet, all kinds of application, thus produced huge amounts of data resource, which contains a large number of valuable knowledge.</a:t>
            </a:r>
          </a:p>
          <a:p>
            <a:pPr indent="-457200"/>
            <a:r>
              <a:rPr lang="en-US" altLang="zh-CN" sz="2400" dirty="0"/>
              <a:t> </a:t>
            </a:r>
          </a:p>
          <a:p>
            <a:pPr indent="-457200"/>
            <a:r>
              <a:rPr lang="en-US" altLang="zh-CN" sz="2400" dirty="0"/>
              <a:t>How to organize</a:t>
            </a:r>
            <a:r>
              <a:rPr lang="zh-CN" altLang="en-US" sz="2400" dirty="0"/>
              <a:t> </a:t>
            </a:r>
            <a:r>
              <a:rPr lang="en-US" altLang="zh-CN" sz="2400" dirty="0"/>
              <a:t>these knowledge, in order to make further calculation and analysis. Much attention has been paid to knowledge graph arises at the historic moment, the entity (including the concept, attribute values) represented as graph nodes, node of the edge between the corresponding relationship between entities, with a network structure characterization of acquired knowledge, clear and intuitive.</a:t>
            </a:r>
            <a:endParaRPr lang="zh-CN" altLang="en-US" sz="2400" dirty="0"/>
          </a:p>
        </p:txBody>
      </p:sp>
      <p:pic>
        <p:nvPicPr>
          <p:cNvPr id="11" name="图片 10">
            <a:extLst>
              <a:ext uri="{FF2B5EF4-FFF2-40B4-BE49-F238E27FC236}">
                <a16:creationId xmlns:a16="http://schemas.microsoft.com/office/drawing/2014/main" id="{F3C66286-75CC-A848-A34F-9F665EA340C1}"/>
              </a:ext>
            </a:extLst>
          </p:cNvPr>
          <p:cNvPicPr>
            <a:picLocks noChangeAspect="1"/>
          </p:cNvPicPr>
          <p:nvPr/>
        </p:nvPicPr>
        <p:blipFill>
          <a:blip r:embed="rId3"/>
          <a:stretch>
            <a:fillRect/>
          </a:stretch>
        </p:blipFill>
        <p:spPr>
          <a:xfrm>
            <a:off x="3531969" y="2788572"/>
            <a:ext cx="1028700" cy="1028700"/>
          </a:xfrm>
          <a:prstGeom prst="rect">
            <a:avLst/>
          </a:prstGeom>
        </p:spPr>
      </p:pic>
      <p:sp>
        <p:nvSpPr>
          <p:cNvPr id="13" name="文本框 12">
            <a:extLst>
              <a:ext uri="{FF2B5EF4-FFF2-40B4-BE49-F238E27FC236}">
                <a16:creationId xmlns:a16="http://schemas.microsoft.com/office/drawing/2014/main" id="{7246E863-F2DD-4F4E-B692-FE10AF1FBC18}"/>
              </a:ext>
            </a:extLst>
          </p:cNvPr>
          <p:cNvSpPr txBox="1"/>
          <p:nvPr/>
        </p:nvSpPr>
        <p:spPr>
          <a:xfrm>
            <a:off x="3643006" y="3898110"/>
            <a:ext cx="806625" cy="707886"/>
          </a:xfrm>
          <a:prstGeom prst="rect">
            <a:avLst/>
          </a:prstGeom>
          <a:noFill/>
        </p:spPr>
        <p:txBody>
          <a:bodyPr wrap="square" rtlCol="0">
            <a:spAutoFit/>
          </a:bodyPr>
          <a:lstStyle/>
          <a:p>
            <a:r>
              <a:rPr kumimoji="1" lang="en-US" altLang="zh-CN" sz="4000" dirty="0"/>
              <a:t>KG</a:t>
            </a:r>
            <a:endParaRPr kumimoji="1" lang="zh-CN" altLang="en-US" sz="4000" dirty="0"/>
          </a:p>
        </p:txBody>
      </p:sp>
      <p:pic>
        <p:nvPicPr>
          <p:cNvPr id="14" name="图片 13">
            <a:extLst>
              <a:ext uri="{FF2B5EF4-FFF2-40B4-BE49-F238E27FC236}">
                <a16:creationId xmlns:a16="http://schemas.microsoft.com/office/drawing/2014/main" id="{E8569962-CE5A-D545-998E-71FEFB654BFE}"/>
              </a:ext>
            </a:extLst>
          </p:cNvPr>
          <p:cNvPicPr>
            <a:picLocks noChangeAspect="1"/>
          </p:cNvPicPr>
          <p:nvPr/>
        </p:nvPicPr>
        <p:blipFill>
          <a:blip r:embed="rId4"/>
          <a:stretch>
            <a:fillRect/>
          </a:stretch>
        </p:blipFill>
        <p:spPr>
          <a:xfrm>
            <a:off x="505254" y="2673350"/>
            <a:ext cx="1270000" cy="1270000"/>
          </a:xfrm>
          <a:prstGeom prst="rect">
            <a:avLst/>
          </a:prstGeom>
        </p:spPr>
      </p:pic>
      <p:sp>
        <p:nvSpPr>
          <p:cNvPr id="15" name="文本框 14">
            <a:extLst>
              <a:ext uri="{FF2B5EF4-FFF2-40B4-BE49-F238E27FC236}">
                <a16:creationId xmlns:a16="http://schemas.microsoft.com/office/drawing/2014/main" id="{B7050610-E6AB-C948-8CA5-DA67FE43FA6A}"/>
              </a:ext>
            </a:extLst>
          </p:cNvPr>
          <p:cNvSpPr txBox="1"/>
          <p:nvPr/>
        </p:nvSpPr>
        <p:spPr>
          <a:xfrm>
            <a:off x="360406" y="3943350"/>
            <a:ext cx="1692877" cy="461665"/>
          </a:xfrm>
          <a:prstGeom prst="rect">
            <a:avLst/>
          </a:prstGeom>
          <a:noFill/>
        </p:spPr>
        <p:txBody>
          <a:bodyPr wrap="square" rtlCol="0">
            <a:spAutoFit/>
          </a:bodyPr>
          <a:lstStyle/>
          <a:p>
            <a:r>
              <a:rPr kumimoji="1" lang="en-US" altLang="zh-CN" sz="2400" dirty="0"/>
              <a:t>Knowledge</a:t>
            </a:r>
            <a:endParaRPr kumimoji="1" lang="zh-CN" altLang="en-US" sz="2400" dirty="0"/>
          </a:p>
        </p:txBody>
      </p:sp>
      <p:sp>
        <p:nvSpPr>
          <p:cNvPr id="20" name="文本框 19">
            <a:extLst>
              <a:ext uri="{FF2B5EF4-FFF2-40B4-BE49-F238E27FC236}">
                <a16:creationId xmlns:a16="http://schemas.microsoft.com/office/drawing/2014/main" id="{7B3F2CB4-CA63-B345-8412-462FD556B855}"/>
              </a:ext>
            </a:extLst>
          </p:cNvPr>
          <p:cNvSpPr txBox="1"/>
          <p:nvPr/>
        </p:nvSpPr>
        <p:spPr>
          <a:xfrm>
            <a:off x="267674" y="161506"/>
            <a:ext cx="4761526" cy="646331"/>
          </a:xfrm>
          <a:prstGeom prst="rect">
            <a:avLst/>
          </a:prstGeom>
          <a:noFill/>
        </p:spPr>
        <p:txBody>
          <a:bodyPr wrap="square" rtlCol="0">
            <a:spAutoFit/>
          </a:bodyPr>
          <a:lstStyle/>
          <a:p>
            <a:r>
              <a:rPr kumimoji="1" lang="en-US" altLang="zh-CN" sz="3600" dirty="0">
                <a:latin typeface="PMingLiU" panose="02020500000000000000" pitchFamily="18" charset="-120"/>
                <a:ea typeface="PMingLiU" panose="02020500000000000000" pitchFamily="18" charset="-120"/>
              </a:rPr>
              <a:t>Requirement</a:t>
            </a:r>
            <a:r>
              <a:rPr kumimoji="1" lang="zh-CN" altLang="en-US" sz="3600" dirty="0">
                <a:latin typeface="PMingLiU" panose="02020500000000000000" pitchFamily="18" charset="-120"/>
                <a:ea typeface="PMingLiU" panose="02020500000000000000" pitchFamily="18" charset="-120"/>
              </a:rPr>
              <a:t> </a:t>
            </a:r>
            <a:r>
              <a:rPr kumimoji="1" lang="en-US" altLang="zh-CN" sz="3600" dirty="0">
                <a:latin typeface="PMingLiU" panose="02020500000000000000" pitchFamily="18" charset="-120"/>
                <a:ea typeface="PMingLiU" panose="02020500000000000000" pitchFamily="18" charset="-120"/>
              </a:rPr>
              <a:t>Engineering</a:t>
            </a:r>
            <a:endParaRPr kumimoji="1" lang="zh-CN" altLang="en-US" sz="3600" dirty="0">
              <a:latin typeface="PMingLiU" panose="02020500000000000000" pitchFamily="18" charset="-120"/>
              <a:ea typeface="PMingLiU" panose="02020500000000000000" pitchFamily="18" charset="-120"/>
            </a:endParaRPr>
          </a:p>
        </p:txBody>
      </p:sp>
      <p:sp>
        <p:nvSpPr>
          <p:cNvPr id="21" name="文本框 20">
            <a:extLst>
              <a:ext uri="{FF2B5EF4-FFF2-40B4-BE49-F238E27FC236}">
                <a16:creationId xmlns:a16="http://schemas.microsoft.com/office/drawing/2014/main" id="{4E700458-0D7D-2C40-995D-099256E2DA59}"/>
              </a:ext>
            </a:extLst>
          </p:cNvPr>
          <p:cNvSpPr txBox="1"/>
          <p:nvPr/>
        </p:nvSpPr>
        <p:spPr>
          <a:xfrm>
            <a:off x="267674" y="805820"/>
            <a:ext cx="2829696" cy="584775"/>
          </a:xfrm>
          <a:prstGeom prst="rect">
            <a:avLst/>
          </a:prstGeom>
          <a:noFill/>
        </p:spPr>
        <p:txBody>
          <a:bodyPr wrap="square" rtlCol="0">
            <a:spAutoFit/>
          </a:bodyPr>
          <a:lstStyle/>
          <a:p>
            <a:r>
              <a:rPr kumimoji="1" lang="en-US" altLang="zh-CN" sz="3200" dirty="0">
                <a:solidFill>
                  <a:schemeClr val="bg1">
                    <a:lumMod val="50000"/>
                    <a:lumOff val="50000"/>
                  </a:schemeClr>
                </a:solidFill>
              </a:rPr>
              <a:t>Basic</a:t>
            </a:r>
            <a:r>
              <a:rPr kumimoji="1" lang="zh-CN" altLang="en-US" sz="3200" dirty="0">
                <a:solidFill>
                  <a:schemeClr val="bg1">
                    <a:lumMod val="50000"/>
                    <a:lumOff val="50000"/>
                  </a:schemeClr>
                </a:solidFill>
              </a:rPr>
              <a:t> </a:t>
            </a:r>
            <a:r>
              <a:rPr kumimoji="1" lang="en-US" altLang="zh-CN" sz="3200" dirty="0">
                <a:solidFill>
                  <a:schemeClr val="bg1">
                    <a:lumMod val="50000"/>
                    <a:lumOff val="50000"/>
                  </a:schemeClr>
                </a:solidFill>
              </a:rPr>
              <a:t>Keywords</a:t>
            </a:r>
            <a:endParaRPr kumimoji="1" lang="zh-CN" altLang="en-US" sz="3200" dirty="0">
              <a:solidFill>
                <a:schemeClr val="bg1">
                  <a:lumMod val="50000"/>
                  <a:lumOff val="50000"/>
                </a:schemeClr>
              </a:solidFill>
            </a:endParaRPr>
          </a:p>
        </p:txBody>
      </p:sp>
    </p:spTree>
    <p:extLst>
      <p:ext uri="{BB962C8B-B14F-4D97-AF65-F5344CB8AC3E}">
        <p14:creationId xmlns:p14="http://schemas.microsoft.com/office/powerpoint/2010/main" val="2462795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
        <p159:morph option="byObject"/>
      </p:transition>
    </mc:Choice>
    <mc:Fallback xmlns="">
      <p:transition spd="slow" advClick="0" advTm="200">
        <p:fade/>
      </p:transition>
    </mc:Fallback>
  </mc:AlternateContent>
</p:sld>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1107</TotalTime>
  <Words>1542</Words>
  <Application>Microsoft Macintosh PowerPoint</Application>
  <PresentationFormat>宽屏</PresentationFormat>
  <Paragraphs>335</Paragraphs>
  <Slides>67</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等线</vt:lpstr>
      <vt:lpstr>Kaiti SC</vt:lpstr>
      <vt:lpstr>Open Sans</vt:lpstr>
      <vt:lpstr>PMingLiU</vt:lpstr>
      <vt:lpstr>Arial</vt:lpstr>
      <vt:lpstr>Calibri</vt:lpstr>
      <vt:lpstr>Calibri Light</vt:lpstr>
      <vt:lpstr>Helvetica Neue</vt:lpstr>
      <vt:lpstr>Lucida Grande</vt:lpstr>
      <vt:lpstr>Stencil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吉 吉</dc:creator>
  <cp:lastModifiedBy>吉 吉</cp:lastModifiedBy>
  <cp:revision>126</cp:revision>
  <dcterms:created xsi:type="dcterms:W3CDTF">2019-11-23T02:16:06Z</dcterms:created>
  <dcterms:modified xsi:type="dcterms:W3CDTF">2020-01-08T02:50:41Z</dcterms:modified>
</cp:coreProperties>
</file>